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F531E-6823-412F-A60D-E9C377462C41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0C486-8FA8-4832-AC03-25274C1F46F1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99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77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79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5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57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24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2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17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2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61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26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38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6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ovis.com/mexico" TargetMode="External"/><Relationship Id="rId4" Type="http://schemas.openxmlformats.org/officeDocument/2006/relationships/hyperlink" Target="mailto:silvestre.ortega@ecovis.m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ovis.com/mexico" TargetMode="External"/><Relationship Id="rId4" Type="http://schemas.openxmlformats.org/officeDocument/2006/relationships/hyperlink" Target="mailto:silvestre.ortega@ecovis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1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916832"/>
            <a:ext cx="65527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GB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Silvestre Ortega Delgadillo – Mexico: Tax Manager  </a:t>
            </a: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pPr fontAlgn="base"/>
            <a:r>
              <a:rPr lang="en-US" sz="1100" dirty="0" smtClean="0">
                <a:latin typeface="Century Gothic" panose="020B0502020202020204" pitchFamily="34" charset="0"/>
              </a:rPr>
              <a:t>Silvestre Ortega has over 17 years of relevant experience, in </a:t>
            </a:r>
            <a:r>
              <a:rPr lang="en-US" sz="1100" dirty="0" smtClean="0">
                <a:latin typeface="Century Gothic" panose="020B0502020202020204" pitchFamily="34" charset="0"/>
              </a:rPr>
              <a:t>strategic tax planning, tax compliance, domestic and international tax consulting, tax  and corporate restructurings, due diligence in fiscal matters,  taxes recovery and calculation of deferred taxes , tax representation and tax litigation.</a:t>
            </a:r>
            <a:endParaRPr lang="en-US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US" sz="1100" dirty="0" smtClean="0">
                <a:latin typeface="Century Gothic" panose="020B0502020202020204" pitchFamily="34" charset="0"/>
              </a:rPr>
              <a:t> </a:t>
            </a:r>
          </a:p>
          <a:p>
            <a:pPr fontAlgn="base"/>
            <a:r>
              <a:rPr lang="en-US" sz="1100" dirty="0" smtClean="0">
                <a:latin typeface="Century Gothic" panose="020B0502020202020204" pitchFamily="34" charset="0"/>
              </a:rPr>
              <a:t>He holds two bachelor’s degrees, the first one as a Public Accountant from the </a:t>
            </a:r>
            <a:r>
              <a:rPr lang="en-US" sz="1100" dirty="0" smtClean="0">
                <a:latin typeface="Century Gothic" panose="020B0502020202020204" pitchFamily="34" charset="0"/>
              </a:rPr>
              <a:t>Instituto</a:t>
            </a:r>
            <a:r>
              <a:rPr lang="en-US" sz="1100" dirty="0" smtClean="0">
                <a:latin typeface="Century Gothic" panose="020B0502020202020204" pitchFamily="34" charset="0"/>
              </a:rPr>
              <a:t> </a:t>
            </a:r>
            <a:r>
              <a:rPr lang="en-US" sz="1100" dirty="0" smtClean="0">
                <a:latin typeface="Century Gothic" panose="020B0502020202020204" pitchFamily="34" charset="0"/>
              </a:rPr>
              <a:t>Politécnico</a:t>
            </a:r>
            <a:r>
              <a:rPr lang="en-US" sz="1100" dirty="0" smtClean="0">
                <a:latin typeface="Century Gothic" panose="020B0502020202020204" pitchFamily="34" charset="0"/>
              </a:rPr>
              <a:t> Nacional, and the second one as a Lawyer by Universidad de </a:t>
            </a:r>
            <a:r>
              <a:rPr lang="en-US" sz="1100" dirty="0" smtClean="0">
                <a:latin typeface="Century Gothic" panose="020B0502020202020204" pitchFamily="34" charset="0"/>
              </a:rPr>
              <a:t>Negocios</a:t>
            </a:r>
            <a:r>
              <a:rPr lang="en-US" sz="1100" dirty="0" smtClean="0">
                <a:latin typeface="Century Gothic" panose="020B0502020202020204" pitchFamily="34" charset="0"/>
              </a:rPr>
              <a:t> ISEC; likewise, he studied a Master in Tax in the Universidad de </a:t>
            </a:r>
            <a:r>
              <a:rPr lang="en-US" sz="1100" dirty="0" smtClean="0">
                <a:latin typeface="Century Gothic" panose="020B0502020202020204" pitchFamily="34" charset="0"/>
              </a:rPr>
              <a:t>Negocios</a:t>
            </a:r>
            <a:r>
              <a:rPr lang="en-US" sz="1100" dirty="0" smtClean="0">
                <a:latin typeface="Century Gothic" panose="020B0502020202020204" pitchFamily="34" charset="0"/>
              </a:rPr>
              <a:t> ISEC, and one more in Fiscal Policy in Academia Mexicana de </a:t>
            </a:r>
            <a:r>
              <a:rPr lang="en-US" sz="1100" dirty="0" smtClean="0">
                <a:latin typeface="Century Gothic" panose="020B0502020202020204" pitchFamily="34" charset="0"/>
              </a:rPr>
              <a:t>Investigación</a:t>
            </a:r>
            <a:r>
              <a:rPr lang="en-US" sz="1100" dirty="0" smtClean="0">
                <a:latin typeface="Century Gothic" panose="020B0502020202020204" pitchFamily="34" charset="0"/>
              </a:rPr>
              <a:t> Fiscal; in the same way, he has graduated as Tax Specialist in the Universidad Nacional </a:t>
            </a:r>
            <a:r>
              <a:rPr lang="en-US" sz="1100" dirty="0" smtClean="0">
                <a:latin typeface="Century Gothic" panose="020B0502020202020204" pitchFamily="34" charset="0"/>
              </a:rPr>
              <a:t>Autónoma</a:t>
            </a:r>
            <a:r>
              <a:rPr lang="en-US" sz="1100" dirty="0" smtClean="0">
                <a:latin typeface="Century Gothic" panose="020B0502020202020204" pitchFamily="34" charset="0"/>
              </a:rPr>
              <a:t> de México, and as Specialist in International Taxes from the Universidad </a:t>
            </a:r>
            <a:r>
              <a:rPr lang="en-US" sz="1100" dirty="0" smtClean="0">
                <a:latin typeface="Century Gothic" panose="020B0502020202020204" pitchFamily="34" charset="0"/>
              </a:rPr>
              <a:t>Panamericana</a:t>
            </a:r>
            <a:r>
              <a:rPr lang="en-US" sz="1100" dirty="0" smtClean="0">
                <a:latin typeface="Century Gothic" panose="020B0502020202020204" pitchFamily="34" charset="0"/>
              </a:rPr>
              <a:t>.</a:t>
            </a: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  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 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Languages: Spanish and English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Telephone: +(</a:t>
            </a:r>
            <a:r>
              <a:rPr lang="en-GB" sz="1100" dirty="0" smtClean="0">
                <a:latin typeface="Century Gothic" panose="020B0502020202020204" pitchFamily="34" charset="0"/>
              </a:rPr>
              <a:t>52)5526141690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E-mail: </a:t>
            </a:r>
            <a:r>
              <a:rPr lang="en-GB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silvestre.ortega@ecovis.mx</a:t>
            </a:r>
            <a:r>
              <a:rPr lang="en-GB" sz="1100" dirty="0" smtClean="0">
                <a:solidFill>
                  <a:srgbClr val="CD1432"/>
                </a:solidFill>
                <a:latin typeface="Century Gothic" pitchFamily="34" charset="0"/>
              </a:rPr>
              <a:t> </a:t>
            </a:r>
            <a:endParaRPr lang="en-GB" sz="1100" dirty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r>
              <a:rPr lang="es-MX" sz="1100" dirty="0">
                <a:solidFill>
                  <a:srgbClr val="CD1432"/>
                </a:solidFill>
                <a:latin typeface="Century Gothic" pitchFamily="34" charset="0"/>
                <a:hlinkClick r:id="rId5"/>
              </a:rPr>
              <a:t>www.ecovis.com/mexico</a:t>
            </a:r>
            <a:endParaRPr lang="es-MX" sz="1100" dirty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endParaRPr lang="es-MX" sz="11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fontAlgn="base"/>
            <a:r>
              <a:rPr lang="en-US" sz="1100" dirty="0">
                <a:latin typeface="Century Gothic" panose="020B0502020202020204" pitchFamily="34" charset="0"/>
              </a:rPr>
              <a:t> </a:t>
            </a:r>
            <a:endParaRPr lang="es-MX" sz="11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4" y="4077072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0" y="1988840"/>
            <a:ext cx="1597241" cy="168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2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916832"/>
            <a:ext cx="655272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MX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Silvestre Ortega Delgadillo – Mexico: Gerente de impuestos</a:t>
            </a:r>
          </a:p>
          <a:p>
            <a:pPr algn="just">
              <a:spcBef>
                <a:spcPct val="0"/>
              </a:spcBef>
            </a:pPr>
            <a:endParaRPr lang="es-MX" sz="1100" dirty="0" smtClean="0"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Silvestre Ortega tiene más de 17 años de experiencia </a:t>
            </a:r>
            <a:r>
              <a:rPr lang="es-MX" sz="1100" dirty="0" smtClean="0">
                <a:latin typeface="Century Gothic" pitchFamily="34" charset="0"/>
              </a:rPr>
              <a:t>relevante</a:t>
            </a:r>
            <a:r>
              <a:rPr lang="es-MX" sz="1100" dirty="0">
                <a:latin typeface="Century Gothic" pitchFamily="34" charset="0"/>
              </a:rPr>
              <a:t> </a:t>
            </a:r>
            <a:r>
              <a:rPr lang="es-MX" sz="1100" dirty="0" smtClean="0">
                <a:latin typeface="Century Gothic" pitchFamily="34" charset="0"/>
              </a:rPr>
              <a:t>en planeación </a:t>
            </a:r>
            <a:r>
              <a:rPr lang="es-MX" sz="1100" dirty="0">
                <a:latin typeface="Century Gothic" pitchFamily="34" charset="0"/>
              </a:rPr>
              <a:t>fiscal estratégica, </a:t>
            </a:r>
            <a:r>
              <a:rPr lang="es-MX" sz="1100" dirty="0" smtClean="0">
                <a:latin typeface="Century Gothic" pitchFamily="34" charset="0"/>
              </a:rPr>
              <a:t> consultoría fiscal domestica e internacional, reestructuras corporativas , </a:t>
            </a:r>
            <a:r>
              <a:rPr lang="es-MX" sz="1100" dirty="0" smtClean="0">
                <a:latin typeface="Century Gothic" pitchFamily="34" charset="0"/>
              </a:rPr>
              <a:t>due</a:t>
            </a:r>
            <a:r>
              <a:rPr lang="es-MX" sz="1100" dirty="0" smtClean="0">
                <a:latin typeface="Century Gothic" pitchFamily="34" charset="0"/>
              </a:rPr>
              <a:t> </a:t>
            </a:r>
            <a:r>
              <a:rPr lang="es-MX" sz="1100" dirty="0">
                <a:latin typeface="Century Gothic" pitchFamily="34" charset="0"/>
              </a:rPr>
              <a:t>diligence</a:t>
            </a:r>
            <a:r>
              <a:rPr lang="es-MX" sz="1100" dirty="0">
                <a:latin typeface="Century Gothic" pitchFamily="34" charset="0"/>
              </a:rPr>
              <a:t> en materia fiscal, </a:t>
            </a:r>
            <a:r>
              <a:rPr lang="es-MX" sz="1100" dirty="0" smtClean="0">
                <a:latin typeface="Century Gothic" pitchFamily="34" charset="0"/>
              </a:rPr>
              <a:t>recuperación </a:t>
            </a:r>
            <a:r>
              <a:rPr lang="es-MX" sz="1100" dirty="0">
                <a:latin typeface="Century Gothic" pitchFamily="34" charset="0"/>
              </a:rPr>
              <a:t>de impuestos y cálculo de impuestos </a:t>
            </a:r>
            <a:r>
              <a:rPr lang="es-MX" sz="1100" dirty="0" smtClean="0">
                <a:latin typeface="Century Gothic" pitchFamily="34" charset="0"/>
              </a:rPr>
              <a:t>diferidos, representación ante autoridades fiscales y litigio fiscal.</a:t>
            </a:r>
            <a:endParaRPr lang="es-MX" sz="1100" dirty="0">
              <a:latin typeface="Century Gothic" pitchFamily="34" charset="0"/>
            </a:endParaRPr>
          </a:p>
          <a:p>
            <a:pPr fontAlgn="base"/>
            <a:endParaRPr lang="es-MX" sz="1100" dirty="0" smtClean="0"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El </a:t>
            </a:r>
            <a:r>
              <a:rPr lang="es-MX" sz="1100" dirty="0" smtClean="0">
                <a:latin typeface="Century Gothic" pitchFamily="34" charset="0"/>
              </a:rPr>
              <a:t>tiene 2 títulos, el primero como Contador Público por el Instituto Politécnico Nacional y el segundo como Abogado por la Universidad de Negocios ISEC; así mismo, estudió una maestría en Impuestos también en la Universidad ISEC y  una maestría en Política Fiscal en la Academia Mexicana de Investigación Fiscal. Se ha graduado como especialista fiscal por la Universidad Nacional Autónoma de México y como especialista en Impuestos Internacionales por la Universidad Panamericana.</a:t>
            </a:r>
          </a:p>
          <a:p>
            <a:pPr fontAlgn="base"/>
            <a:endParaRPr lang="es-MX" sz="1100" dirty="0" smtClean="0"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Idiomas</a:t>
            </a:r>
            <a:r>
              <a:rPr lang="es-MX" sz="1100" dirty="0" smtClean="0">
                <a:latin typeface="Century Gothic" pitchFamily="34" charset="0"/>
              </a:rPr>
              <a:t>: Español e Inglés</a:t>
            </a: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Teléfono: +(52)5526141690</a:t>
            </a: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E-mail: </a:t>
            </a:r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silvestre.ortega@ecovis.mx</a:t>
            </a:r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</a:rPr>
              <a:t> </a:t>
            </a:r>
          </a:p>
          <a:p>
            <a:pPr fontAlgn="base"/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5"/>
              </a:rPr>
              <a:t>www.ecovis.com/mexico</a:t>
            </a:r>
            <a:endParaRPr lang="es-MX" sz="1100" dirty="0" smtClean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endParaRPr lang="es-MX" sz="11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fontAlgn="base"/>
            <a:r>
              <a:rPr lang="en-US" sz="1100" dirty="0">
                <a:latin typeface="Century Gothic" panose="020B0502020202020204" pitchFamily="34" charset="0"/>
              </a:rPr>
              <a:t> </a:t>
            </a:r>
            <a:endParaRPr lang="es-MX" sz="11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4" y="4077072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0" y="1988840"/>
            <a:ext cx="1597241" cy="168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4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6309</TotalTime>
  <Words>216</Words>
  <Application>Microsoft Office PowerPoint</Application>
  <PresentationFormat>Presentación en pantalla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Smith</dc:creator>
  <cp:lastModifiedBy>Ricardo</cp:lastModifiedBy>
  <cp:revision>140</cp:revision>
  <cp:lastPrinted>2014-12-01T09:04:04Z</cp:lastPrinted>
  <dcterms:created xsi:type="dcterms:W3CDTF">2014-11-29T21:00:32Z</dcterms:created>
  <dcterms:modified xsi:type="dcterms:W3CDTF">2016-09-23T18:55:34Z</dcterms:modified>
</cp:coreProperties>
</file>