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47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F531E-6823-412F-A60D-E9C377462C41}" type="datetimeFigureOut">
              <a:rPr lang="en-GB" smtClean="0"/>
              <a:pPr/>
              <a:t>21/09/2016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0C486-8FA8-4832-AC03-25274C1F46F1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99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C486-8FA8-4832-AC03-25274C1F46F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87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C486-8FA8-4832-AC03-25274C1F46F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87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21/09/2016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77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21/09/2016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79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21/09/2016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5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21/09/2016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57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21/09/2016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24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21/09/2016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2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21/09/2016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17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21/09/2016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25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21/09/2016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61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21/09/2016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26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21/09/2016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38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9A22-BE35-4A7A-87D3-85CFF8CE1019}" type="datetimeFigureOut">
              <a:rPr lang="en-GB" smtClean="0"/>
              <a:pPr/>
              <a:t>21/09/2016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6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ecovis.com/mexic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ecovis.com/mexic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4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8520" y="6525344"/>
            <a:ext cx="9361040" cy="360362"/>
            <a:chOff x="-113" y="11452"/>
            <a:chExt cx="11339" cy="567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-113" y="11452"/>
              <a:ext cx="11339" cy="567"/>
            </a:xfrm>
            <a:custGeom>
              <a:avLst/>
              <a:gdLst>
                <a:gd name="T0" fmla="+- 0 11112 -113"/>
                <a:gd name="T1" fmla="*/ T0 w 11339"/>
                <a:gd name="T2" fmla="+- 0 11452 11452"/>
                <a:gd name="T3" fmla="*/ 11452 h 567"/>
                <a:gd name="T4" fmla="+- 0 0 -113"/>
                <a:gd name="T5" fmla="*/ T4 w 11339"/>
                <a:gd name="T6" fmla="+- 0 11452 11452"/>
                <a:gd name="T7" fmla="*/ 11452 h 567"/>
                <a:gd name="T8" fmla="+- 0 0 -113"/>
                <a:gd name="T9" fmla="*/ T8 w 11339"/>
                <a:gd name="T10" fmla="+- 0 11906 11452"/>
                <a:gd name="T11" fmla="*/ 11906 h 567"/>
                <a:gd name="T12" fmla="+- 0 11112 -113"/>
                <a:gd name="T13" fmla="*/ T12 w 11339"/>
                <a:gd name="T14" fmla="+- 0 11906 11452"/>
                <a:gd name="T15" fmla="*/ 11906 h 567"/>
                <a:gd name="T16" fmla="+- 0 11112 -113"/>
                <a:gd name="T17" fmla="*/ T16 w 11339"/>
                <a:gd name="T18" fmla="+- 0 11452 11452"/>
                <a:gd name="T19" fmla="*/ 11452 h 5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39" h="567">
                  <a:moveTo>
                    <a:pt x="11225" y="0"/>
                  </a:moveTo>
                  <a:lnTo>
                    <a:pt x="113" y="0"/>
                  </a:lnTo>
                  <a:lnTo>
                    <a:pt x="113" y="454"/>
                  </a:lnTo>
                  <a:lnTo>
                    <a:pt x="11225" y="454"/>
                  </a:lnTo>
                  <a:lnTo>
                    <a:pt x="11225" y="0"/>
                  </a:lnTo>
                  <a:close/>
                </a:path>
              </a:pathLst>
            </a:custGeom>
            <a:solidFill>
              <a:srgbClr val="D6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4265" y="6597352"/>
            <a:ext cx="2092500" cy="182000"/>
          </a:xfrm>
          <a:prstGeom prst="rect">
            <a:avLst/>
          </a:prstGeom>
        </p:spPr>
        <p:txBody>
          <a:bodyPr/>
          <a:lstStyle/>
          <a:p>
            <a:r>
              <a:rPr lang="de-DE" sz="1400" dirty="0" smtClean="0">
                <a:solidFill>
                  <a:schemeClr val="bg1"/>
                </a:solidFill>
              </a:rPr>
              <a:t>www.ecovis.com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980728"/>
            <a:ext cx="8629244" cy="5400600"/>
          </a:xfrm>
          <a:prstGeom prst="rect">
            <a:avLst/>
          </a:prstGeom>
          <a:noFill/>
          <a:ln w="1016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9" y="116632"/>
            <a:ext cx="871038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500" b="1" dirty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en-GB" sz="2600" b="1" dirty="0" smtClean="0">
                <a:solidFill>
                  <a:srgbClr val="CD1432"/>
                </a:solidFill>
                <a:latin typeface="Century Gothic" pitchFamily="34" charset="0"/>
                <a:cs typeface="Arial" pitchFamily="34" charset="0"/>
              </a:rPr>
              <a:t>YOUR ECOVIS TEAM</a:t>
            </a:r>
            <a:endParaRPr lang="en-GB" sz="2600" b="1" dirty="0">
              <a:solidFill>
                <a:srgbClr val="CD1432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209" y="188640"/>
            <a:ext cx="1747639" cy="61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282880" y="652534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6106D8F-B781-4FB3-B8C9-46DBFC37DA10}" type="slidenum">
              <a:rPr lang="en-GB" sz="1400" smtClean="0">
                <a:solidFill>
                  <a:schemeClr val="bg1"/>
                </a:solidFill>
              </a:rPr>
              <a:pPr/>
              <a:t>1</a:t>
            </a:fld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23728" y="1916832"/>
            <a:ext cx="65527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GB" sz="1100" b="1" dirty="0" smtClean="0">
                <a:solidFill>
                  <a:srgbClr val="A40C17"/>
                </a:solidFill>
                <a:latin typeface="Century Gothic" pitchFamily="34" charset="0"/>
                <a:cs typeface="Arial" pitchFamily="34" charset="0"/>
              </a:rPr>
              <a:t>Benjamin Segura García – Mexico: Tax Consultant  </a:t>
            </a:r>
          </a:p>
          <a:p>
            <a:pPr algn="just">
              <a:spcBef>
                <a:spcPct val="0"/>
              </a:spcBef>
            </a:pPr>
            <a:endParaRPr lang="en-GB" sz="1100" dirty="0" smtClean="0">
              <a:latin typeface="Century Gothic" pitchFamily="34" charset="0"/>
            </a:endParaRPr>
          </a:p>
          <a:p>
            <a:endParaRPr lang="es-MX" sz="11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>
                <a:latin typeface="Century Gothic" panose="020B0502020202020204" pitchFamily="34" charset="0"/>
              </a:rPr>
              <a:t>Benjamín </a:t>
            </a:r>
            <a:r>
              <a:rPr lang="en-GB" sz="1100" dirty="0" smtClean="0">
                <a:latin typeface="Century Gothic" panose="020B0502020202020204" pitchFamily="34" charset="0"/>
              </a:rPr>
              <a:t>has more than 14 years of experience. He is actually Tax Consultant in Ecovis Mexico, having joined our team in 2009. </a:t>
            </a:r>
            <a:r>
              <a:rPr lang="en-US" sz="1100" dirty="0" smtClean="0">
                <a:latin typeface="Century Gothic" panose="020B0502020202020204" pitchFamily="34" charset="0"/>
              </a:rPr>
              <a:t>He is specialized in providing</a:t>
            </a:r>
            <a:r>
              <a:rPr lang="en-GB" sz="1100" dirty="0" smtClean="0">
                <a:latin typeface="Century Gothic" panose="020B0502020202020204" pitchFamily="34" charset="0"/>
              </a:rPr>
              <a:t> </a:t>
            </a:r>
            <a:r>
              <a:rPr lang="en-GB" sz="1100" dirty="0">
                <a:latin typeface="Century Gothic" panose="020B0502020202020204" pitchFamily="34" charset="0"/>
              </a:rPr>
              <a:t>tax </a:t>
            </a:r>
            <a:r>
              <a:rPr lang="en-GB" sz="1100" dirty="0" smtClean="0">
                <a:latin typeface="Century Gothic" panose="020B0502020202020204" pitchFamily="34" charset="0"/>
              </a:rPr>
              <a:t>advisory, Tax Planning </a:t>
            </a:r>
            <a:r>
              <a:rPr lang="en-GB" sz="1100" dirty="0">
                <a:latin typeface="Century Gothic" panose="020B0502020202020204" pitchFamily="34" charset="0"/>
              </a:rPr>
              <a:t>and legal services, enabling clients to correctly interpret </a:t>
            </a:r>
            <a:r>
              <a:rPr lang="en-GB" sz="1100" dirty="0" smtClean="0">
                <a:latin typeface="Century Gothic" panose="020B0502020202020204" pitchFamily="34" charset="0"/>
              </a:rPr>
              <a:t>tax legislations </a:t>
            </a:r>
            <a:r>
              <a:rPr lang="en-GB" sz="1100" dirty="0">
                <a:latin typeface="Century Gothic" panose="020B0502020202020204" pitchFamily="34" charset="0"/>
              </a:rPr>
              <a:t>and accurately determine their tax obligations, also he is involved in </a:t>
            </a:r>
            <a:r>
              <a:rPr lang="en-GB" sz="1100" dirty="0" smtClean="0">
                <a:latin typeface="Century Gothic" panose="020B0502020202020204" pitchFamily="34" charset="0"/>
              </a:rPr>
              <a:t>the structure and start up incorporation of legal entities</a:t>
            </a:r>
            <a:r>
              <a:rPr lang="en-GB" sz="1100" dirty="0">
                <a:latin typeface="Century Gothic" panose="020B0502020202020204" pitchFamily="34" charset="0"/>
              </a:rPr>
              <a:t>, </a:t>
            </a:r>
            <a:r>
              <a:rPr lang="en-GB" sz="1100" dirty="0" smtClean="0">
                <a:latin typeface="Century Gothic" panose="020B0502020202020204" pitchFamily="34" charset="0"/>
              </a:rPr>
              <a:t>branches and vehicles, </a:t>
            </a:r>
            <a:r>
              <a:rPr lang="en-GB" sz="1100" dirty="0">
                <a:latin typeface="Century Gothic" panose="020B0502020202020204" pitchFamily="34" charset="0"/>
              </a:rPr>
              <a:t>the preparation and implementation of agreements and all types of general corporate matters. Likewise he is engaged in legal advisory of clearance customs and corporate </a:t>
            </a:r>
            <a:r>
              <a:rPr lang="en-GB" sz="1100" dirty="0" smtClean="0">
                <a:latin typeface="Century Gothic" panose="020B0502020202020204" pitchFamily="34" charset="0"/>
              </a:rPr>
              <a:t>matters for </a:t>
            </a:r>
            <a:r>
              <a:rPr lang="en-GB" sz="1100" dirty="0">
                <a:latin typeface="Century Gothic" panose="020B0502020202020204" pitchFamily="34" charset="0"/>
              </a:rPr>
              <a:t>international and local companies doing business in </a:t>
            </a:r>
            <a:r>
              <a:rPr lang="en-GB" sz="1100" dirty="0" smtClean="0">
                <a:latin typeface="Century Gothic" panose="020B0502020202020204" pitchFamily="34" charset="0"/>
              </a:rPr>
              <a:t>Mexico.</a:t>
            </a:r>
            <a:endParaRPr lang="es-MX" sz="1100" dirty="0">
              <a:latin typeface="Century Gothic" panose="020B0502020202020204" pitchFamily="34" charset="0"/>
            </a:endParaRPr>
          </a:p>
          <a:p>
            <a:pPr fontAlgn="base"/>
            <a:endParaRPr lang="en-GB" sz="1100" dirty="0" smtClean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 smtClean="0">
                <a:latin typeface="Century Gothic" panose="020B0502020202020204" pitchFamily="34" charset="0"/>
              </a:rPr>
              <a:t>He </a:t>
            </a:r>
            <a:r>
              <a:rPr lang="en-GB" sz="1100" dirty="0">
                <a:latin typeface="Century Gothic" panose="020B0502020202020204" pitchFamily="34" charset="0"/>
              </a:rPr>
              <a:t>graduated from Universidad Latina, S.C. (from 1998 to 2003) with </a:t>
            </a:r>
            <a:r>
              <a:rPr lang="en-GB" sz="1100" dirty="0" smtClean="0">
                <a:latin typeface="Century Gothic" panose="020B0502020202020204" pitchFamily="34" charset="0"/>
              </a:rPr>
              <a:t>Master </a:t>
            </a:r>
            <a:r>
              <a:rPr lang="en-GB" sz="1100" dirty="0">
                <a:latin typeface="Century Gothic" panose="020B0502020202020204" pitchFamily="34" charset="0"/>
              </a:rPr>
              <a:t>D</a:t>
            </a:r>
            <a:r>
              <a:rPr lang="en-GB" sz="1100" dirty="0" smtClean="0">
                <a:latin typeface="Century Gothic" panose="020B0502020202020204" pitchFamily="34" charset="0"/>
              </a:rPr>
              <a:t>egree </a:t>
            </a:r>
            <a:r>
              <a:rPr lang="en-GB" sz="1100" dirty="0">
                <a:latin typeface="Century Gothic" panose="020B0502020202020204" pitchFamily="34" charset="0"/>
              </a:rPr>
              <a:t>in Tax Law from Universidad Nacional </a:t>
            </a:r>
            <a:r>
              <a:rPr lang="en-GB" sz="1100" dirty="0" smtClean="0">
                <a:latin typeface="Century Gothic" panose="020B0502020202020204" pitchFamily="34" charset="0"/>
              </a:rPr>
              <a:t>Autonoma </a:t>
            </a:r>
            <a:r>
              <a:rPr lang="en-GB" sz="1100" dirty="0">
                <a:latin typeface="Century Gothic" panose="020B0502020202020204" pitchFamily="34" charset="0"/>
              </a:rPr>
              <a:t>de Mexico (from 2006 to 2008), </a:t>
            </a:r>
            <a:r>
              <a:rPr lang="en-GB" sz="1100" dirty="0" smtClean="0">
                <a:latin typeface="Century Gothic" panose="020B0502020202020204" pitchFamily="34" charset="0"/>
              </a:rPr>
              <a:t>he has also studies in Custom Clearance and Legal Commerce </a:t>
            </a:r>
            <a:r>
              <a:rPr lang="en-GB" sz="1100" dirty="0">
                <a:latin typeface="Century Gothic" panose="020B0502020202020204" pitchFamily="34" charset="0"/>
              </a:rPr>
              <a:t>from Instituto </a:t>
            </a:r>
            <a:r>
              <a:rPr lang="en-GB" sz="1100" dirty="0" smtClean="0">
                <a:latin typeface="Century Gothic" panose="020B0502020202020204" pitchFamily="34" charset="0"/>
              </a:rPr>
              <a:t>Tecnológico Autonoma </a:t>
            </a:r>
            <a:r>
              <a:rPr lang="en-GB" sz="1100" dirty="0">
                <a:latin typeface="Century Gothic" panose="020B0502020202020204" pitchFamily="34" charset="0"/>
              </a:rPr>
              <a:t>de Mexico (may to November of 2014). </a:t>
            </a:r>
            <a:r>
              <a:rPr lang="en-US" sz="1100" dirty="0">
                <a:latin typeface="Century Gothic" panose="020B0502020202020204" pitchFamily="34" charset="0"/>
              </a:rPr>
              <a:t> </a:t>
            </a:r>
            <a:endParaRPr lang="es-MX" sz="11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 smtClean="0">
                <a:latin typeface="Century Gothic" panose="020B0502020202020204" pitchFamily="34" charset="0"/>
              </a:rPr>
              <a:t> </a:t>
            </a:r>
            <a:endParaRPr lang="es-MX" sz="11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>
                <a:latin typeface="Century Gothic" panose="020B0502020202020204" pitchFamily="34" charset="0"/>
              </a:rPr>
              <a:t>Languages : English and Spanish</a:t>
            </a:r>
            <a:endParaRPr lang="es-MX" sz="11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>
                <a:latin typeface="Century Gothic" panose="020B0502020202020204" pitchFamily="34" charset="0"/>
              </a:rPr>
              <a:t>Telephone: +(</a:t>
            </a:r>
            <a:r>
              <a:rPr lang="en-GB" sz="1100" dirty="0" smtClean="0">
                <a:latin typeface="Century Gothic" panose="020B0502020202020204" pitchFamily="34" charset="0"/>
              </a:rPr>
              <a:t>52) 5525910875 ext. 206</a:t>
            </a:r>
          </a:p>
          <a:p>
            <a:pPr fontAlgn="base"/>
            <a:r>
              <a:rPr lang="de-DE" sz="1100" dirty="0" smtClean="0">
                <a:latin typeface="Century Gothic" panose="020B0502020202020204" pitchFamily="34" charset="0"/>
              </a:rPr>
              <a:t>E-mail</a:t>
            </a:r>
            <a:r>
              <a:rPr lang="de-DE" sz="1100" dirty="0">
                <a:latin typeface="Century Gothic" panose="020B0502020202020204" pitchFamily="34" charset="0"/>
              </a:rPr>
              <a:t>: </a:t>
            </a:r>
            <a:r>
              <a:rPr lang="de-DE" sz="1100" dirty="0" smtClean="0">
                <a:latin typeface="Century Gothic" panose="020B0502020202020204" pitchFamily="34" charset="0"/>
              </a:rPr>
              <a:t>benjamin.segura@ecovis.mx</a:t>
            </a:r>
          </a:p>
          <a:p>
            <a:pPr algn="just" fontAlgn="base">
              <a:spcBef>
                <a:spcPct val="0"/>
              </a:spcBef>
            </a:pPr>
            <a:r>
              <a:rPr lang="es-MX" sz="1100" dirty="0">
                <a:solidFill>
                  <a:srgbClr val="CD1432"/>
                </a:solidFill>
                <a:latin typeface="Century Gothic" pitchFamily="34" charset="0"/>
                <a:hlinkClick r:id="rId4"/>
              </a:rPr>
              <a:t>www.ecovis.com/mexico</a:t>
            </a:r>
            <a:endParaRPr lang="es-MX" sz="1100" dirty="0">
              <a:solidFill>
                <a:srgbClr val="CD1432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</a:pPr>
            <a:endParaRPr lang="es-MX" sz="1100" dirty="0">
              <a:latin typeface="Century Gothic" panose="020B0502020202020204" pitchFamily="34" charset="0"/>
            </a:endParaRPr>
          </a:p>
          <a:p>
            <a:pPr algn="just">
              <a:spcBef>
                <a:spcPct val="0"/>
              </a:spcBef>
            </a:pPr>
            <a:endParaRPr lang="en-GB" sz="1100" dirty="0" smtClean="0">
              <a:latin typeface="Century Gothic" pitchFamily="34" charset="0"/>
            </a:endParaRPr>
          </a:p>
          <a:p>
            <a:pPr algn="just">
              <a:spcBef>
                <a:spcPct val="0"/>
              </a:spcBef>
            </a:pPr>
            <a:endParaRPr lang="en-GB" sz="1100" dirty="0">
              <a:latin typeface="Century Gothic" pitchFamily="34" charset="0"/>
            </a:endParaRPr>
          </a:p>
        </p:txBody>
      </p:sp>
      <p:pic>
        <p:nvPicPr>
          <p:cNvPr id="1026" name="0 Imag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84" y="4077072"/>
            <a:ext cx="1532435" cy="102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84" y="2179228"/>
            <a:ext cx="1532435" cy="1736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3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4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8520" y="6525344"/>
            <a:ext cx="9361040" cy="360362"/>
            <a:chOff x="-113" y="11452"/>
            <a:chExt cx="11339" cy="567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-113" y="11452"/>
              <a:ext cx="11339" cy="567"/>
            </a:xfrm>
            <a:custGeom>
              <a:avLst/>
              <a:gdLst>
                <a:gd name="T0" fmla="+- 0 11112 -113"/>
                <a:gd name="T1" fmla="*/ T0 w 11339"/>
                <a:gd name="T2" fmla="+- 0 11452 11452"/>
                <a:gd name="T3" fmla="*/ 11452 h 567"/>
                <a:gd name="T4" fmla="+- 0 0 -113"/>
                <a:gd name="T5" fmla="*/ T4 w 11339"/>
                <a:gd name="T6" fmla="+- 0 11452 11452"/>
                <a:gd name="T7" fmla="*/ 11452 h 567"/>
                <a:gd name="T8" fmla="+- 0 0 -113"/>
                <a:gd name="T9" fmla="*/ T8 w 11339"/>
                <a:gd name="T10" fmla="+- 0 11906 11452"/>
                <a:gd name="T11" fmla="*/ 11906 h 567"/>
                <a:gd name="T12" fmla="+- 0 11112 -113"/>
                <a:gd name="T13" fmla="*/ T12 w 11339"/>
                <a:gd name="T14" fmla="+- 0 11906 11452"/>
                <a:gd name="T15" fmla="*/ 11906 h 567"/>
                <a:gd name="T16" fmla="+- 0 11112 -113"/>
                <a:gd name="T17" fmla="*/ T16 w 11339"/>
                <a:gd name="T18" fmla="+- 0 11452 11452"/>
                <a:gd name="T19" fmla="*/ 11452 h 5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39" h="567">
                  <a:moveTo>
                    <a:pt x="11225" y="0"/>
                  </a:moveTo>
                  <a:lnTo>
                    <a:pt x="113" y="0"/>
                  </a:lnTo>
                  <a:lnTo>
                    <a:pt x="113" y="454"/>
                  </a:lnTo>
                  <a:lnTo>
                    <a:pt x="11225" y="454"/>
                  </a:lnTo>
                  <a:lnTo>
                    <a:pt x="11225" y="0"/>
                  </a:lnTo>
                  <a:close/>
                </a:path>
              </a:pathLst>
            </a:custGeom>
            <a:solidFill>
              <a:srgbClr val="D6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4265" y="6597352"/>
            <a:ext cx="2092500" cy="182000"/>
          </a:xfrm>
          <a:prstGeom prst="rect">
            <a:avLst/>
          </a:prstGeom>
        </p:spPr>
        <p:txBody>
          <a:bodyPr/>
          <a:lstStyle/>
          <a:p>
            <a:r>
              <a:rPr lang="de-DE" sz="1400" dirty="0" smtClean="0">
                <a:solidFill>
                  <a:schemeClr val="bg1"/>
                </a:solidFill>
              </a:rPr>
              <a:t>www.ecovis.com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980728"/>
            <a:ext cx="8629244" cy="5400600"/>
          </a:xfrm>
          <a:prstGeom prst="rect">
            <a:avLst/>
          </a:prstGeom>
          <a:noFill/>
          <a:ln w="1016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9" y="116632"/>
            <a:ext cx="871038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500" b="1" dirty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en-GB" sz="2600" b="1" dirty="0" smtClean="0">
                <a:solidFill>
                  <a:srgbClr val="CD1432"/>
                </a:solidFill>
                <a:latin typeface="Century Gothic" pitchFamily="34" charset="0"/>
                <a:cs typeface="Arial" pitchFamily="34" charset="0"/>
              </a:rPr>
              <a:t>YOUR ECOVIS TEAM</a:t>
            </a:r>
            <a:endParaRPr lang="en-GB" sz="2600" b="1" dirty="0">
              <a:solidFill>
                <a:srgbClr val="CD1432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209" y="188640"/>
            <a:ext cx="1747639" cy="61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282880" y="652534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6106D8F-B781-4FB3-B8C9-46DBFC37DA10}" type="slidenum">
              <a:rPr lang="en-GB" sz="1400" smtClean="0">
                <a:solidFill>
                  <a:schemeClr val="bg1"/>
                </a:solidFill>
              </a:rPr>
              <a:pPr/>
              <a:t>2</a:t>
            </a:fld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23728" y="1916832"/>
            <a:ext cx="655272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GB" sz="1100" b="1" dirty="0" smtClean="0">
                <a:solidFill>
                  <a:srgbClr val="A40C17"/>
                </a:solidFill>
                <a:latin typeface="Century Gothic" pitchFamily="34" charset="0"/>
                <a:cs typeface="Arial" pitchFamily="34" charset="0"/>
              </a:rPr>
              <a:t>Benjamin Segura García – Mexico: Consultor Fiscal</a:t>
            </a:r>
          </a:p>
          <a:p>
            <a:pPr algn="just">
              <a:spcBef>
                <a:spcPct val="0"/>
              </a:spcBef>
            </a:pPr>
            <a:endParaRPr lang="en-GB" sz="1100" dirty="0" smtClean="0">
              <a:latin typeface="Century Gothic" pitchFamily="34" charset="0"/>
            </a:endParaRPr>
          </a:p>
          <a:p>
            <a:endParaRPr lang="es-MX" sz="1100" dirty="0">
              <a:latin typeface="Century Gothic" panose="020B0502020202020204" pitchFamily="34" charset="0"/>
            </a:endParaRPr>
          </a:p>
          <a:p>
            <a:pPr fontAlgn="base"/>
            <a:r>
              <a:rPr lang="es-MX" sz="1100" dirty="0" smtClean="0">
                <a:latin typeface="Century Gothic" panose="020B0502020202020204" pitchFamily="34" charset="0"/>
              </a:rPr>
              <a:t>Benjamín tiene más de 14 años de experiencia.  Actualmente es Consultor Fiscal en Ecovis Mexico, habiéndose integrado a nuestro equipo en 2009. Es especialista en consultoría fiscal, planeación fiscal y servicios legales, emisión de opiniones, estructuras de inversión y de incorporación de entidades, sucursales y vehículos fiscales,  preparación e implementación de contratos legales. Así mismo él esta involucrado en la asesoría legal de derecho aduanero y asuntos corporativos para compañías locales e internacionales en México.</a:t>
            </a:r>
          </a:p>
          <a:p>
            <a:pPr fontAlgn="base"/>
            <a:endParaRPr lang="es-MX" sz="1100" dirty="0" smtClean="0">
              <a:latin typeface="Century Gothic" panose="020B0502020202020204" pitchFamily="34" charset="0"/>
            </a:endParaRPr>
          </a:p>
          <a:p>
            <a:pPr fontAlgn="base"/>
            <a:r>
              <a:rPr lang="es-MX" sz="1100" dirty="0" smtClean="0">
                <a:latin typeface="Century Gothic" panose="020B0502020202020204" pitchFamily="34" charset="0"/>
              </a:rPr>
              <a:t>Es graduado de la Universidad Latina, S.C. (1998 A 2003), cuenta con maestría en Derecho Legal de la Universidad Nacional Autónoma de Mexico  (2006 a 2008), y también tiene estudios en derecho aduanero y comercio exterior del Instituto Tecnológico Autónoma de Mexico (Mayo a Noviembre de 2014).</a:t>
            </a:r>
          </a:p>
          <a:p>
            <a:pPr fontAlgn="base"/>
            <a:r>
              <a:rPr lang="es-MX" sz="1100" dirty="0" smtClean="0">
                <a:latin typeface="Century Gothic" panose="020B0502020202020204" pitchFamily="34" charset="0"/>
              </a:rPr>
              <a:t> </a:t>
            </a:r>
          </a:p>
          <a:p>
            <a:pPr fontAlgn="base"/>
            <a:r>
              <a:rPr lang="es-MX" sz="1100" dirty="0" smtClean="0">
                <a:latin typeface="Century Gothic" panose="020B0502020202020204" pitchFamily="34" charset="0"/>
              </a:rPr>
              <a:t>Idiomas : Inglés y Español</a:t>
            </a:r>
          </a:p>
          <a:p>
            <a:pPr fontAlgn="base"/>
            <a:r>
              <a:rPr lang="es-MX" sz="1100" dirty="0" smtClean="0">
                <a:latin typeface="Century Gothic" panose="020B0502020202020204" pitchFamily="34" charset="0"/>
              </a:rPr>
              <a:t>Teléfono: +(52) 5525910875 ext. 206</a:t>
            </a:r>
          </a:p>
          <a:p>
            <a:pPr fontAlgn="base"/>
            <a:r>
              <a:rPr lang="es-MX" sz="1100" dirty="0" smtClean="0">
                <a:latin typeface="Century Gothic" panose="020B0502020202020204" pitchFamily="34" charset="0"/>
              </a:rPr>
              <a:t>E-mail: benjamin.segura@ecovis.mx</a:t>
            </a:r>
          </a:p>
          <a:p>
            <a:pPr algn="just" fontAlgn="base">
              <a:spcBef>
                <a:spcPct val="0"/>
              </a:spcBef>
            </a:pPr>
            <a:r>
              <a:rPr lang="es-MX" sz="1100" dirty="0" smtClean="0">
                <a:solidFill>
                  <a:srgbClr val="CD1432"/>
                </a:solidFill>
                <a:latin typeface="Century Gothic" pitchFamily="34" charset="0"/>
                <a:hlinkClick r:id="rId4"/>
              </a:rPr>
              <a:t>www.ecovis.com/mexico</a:t>
            </a:r>
            <a:endParaRPr lang="es-MX" sz="1100" dirty="0" smtClean="0">
              <a:solidFill>
                <a:srgbClr val="CD1432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</a:pPr>
            <a:endParaRPr lang="es-MX" sz="1100" dirty="0">
              <a:latin typeface="Century Gothic" panose="020B0502020202020204" pitchFamily="34" charset="0"/>
            </a:endParaRPr>
          </a:p>
          <a:p>
            <a:pPr algn="just">
              <a:spcBef>
                <a:spcPct val="0"/>
              </a:spcBef>
            </a:pPr>
            <a:endParaRPr lang="en-GB" sz="1100" dirty="0" smtClean="0">
              <a:latin typeface="Century Gothic" pitchFamily="34" charset="0"/>
            </a:endParaRPr>
          </a:p>
          <a:p>
            <a:pPr algn="just">
              <a:spcBef>
                <a:spcPct val="0"/>
              </a:spcBef>
            </a:pPr>
            <a:endParaRPr lang="en-GB" sz="1100" dirty="0">
              <a:latin typeface="Century Gothic" pitchFamily="34" charset="0"/>
            </a:endParaRPr>
          </a:p>
        </p:txBody>
      </p:sp>
      <p:pic>
        <p:nvPicPr>
          <p:cNvPr id="1026" name="0 Imag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84" y="4077072"/>
            <a:ext cx="1532435" cy="102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84" y="2179228"/>
            <a:ext cx="1532435" cy="1736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82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351</Words>
  <Application>Microsoft Office PowerPoint</Application>
  <PresentationFormat>Presentación en pantalla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Smith</dc:creator>
  <cp:lastModifiedBy>QSH</cp:lastModifiedBy>
  <cp:revision>127</cp:revision>
  <cp:lastPrinted>2014-12-01T09:04:04Z</cp:lastPrinted>
  <dcterms:created xsi:type="dcterms:W3CDTF">2014-11-29T21:00:32Z</dcterms:created>
  <dcterms:modified xsi:type="dcterms:W3CDTF">2016-09-21T17:18:25Z</dcterms:modified>
</cp:coreProperties>
</file>