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2" r:id="rId2"/>
    <p:sldId id="263" r:id="rId3"/>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4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6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568F531E-6823-412F-A60D-E9C377462C41}" type="datetimeFigureOut">
              <a:rPr lang="en-GB" smtClean="0"/>
              <a:pPr/>
              <a:t>16/08/2016</a:t>
            </a:fld>
            <a:endParaRPr lang="en-GB" dirty="0"/>
          </a:p>
        </p:txBody>
      </p:sp>
      <p:sp>
        <p:nvSpPr>
          <p:cNvPr id="4" name="Slide Image Placeholder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3577" y="4686499"/>
            <a:ext cx="5388610" cy="443984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1410C486-8FA8-4832-AC03-25274C1F46F1}" type="slidenum">
              <a:rPr lang="en-GB" smtClean="0"/>
              <a:pPr/>
              <a:t>‹Nº›</a:t>
            </a:fld>
            <a:endParaRPr lang="en-GB" dirty="0"/>
          </a:p>
        </p:txBody>
      </p:sp>
    </p:spTree>
    <p:extLst>
      <p:ext uri="{BB962C8B-B14F-4D97-AF65-F5344CB8AC3E}">
        <p14:creationId xmlns:p14="http://schemas.microsoft.com/office/powerpoint/2010/main" val="7229995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10C486-8FA8-4832-AC03-25274C1F46F1}" type="slidenum">
              <a:rPr lang="en-GB" smtClean="0"/>
              <a:pPr/>
              <a:t>1</a:t>
            </a:fld>
            <a:endParaRPr lang="en-GB" dirty="0"/>
          </a:p>
        </p:txBody>
      </p:sp>
    </p:spTree>
    <p:extLst>
      <p:ext uri="{BB962C8B-B14F-4D97-AF65-F5344CB8AC3E}">
        <p14:creationId xmlns:p14="http://schemas.microsoft.com/office/powerpoint/2010/main" val="9248730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410C486-8FA8-4832-AC03-25274C1F46F1}" type="slidenum">
              <a:rPr lang="en-GB" smtClean="0"/>
              <a:pPr/>
              <a:t>2</a:t>
            </a:fld>
            <a:endParaRPr lang="en-GB" dirty="0"/>
          </a:p>
        </p:txBody>
      </p:sp>
    </p:spTree>
    <p:extLst>
      <p:ext uri="{BB962C8B-B14F-4D97-AF65-F5344CB8AC3E}">
        <p14:creationId xmlns:p14="http://schemas.microsoft.com/office/powerpoint/2010/main" val="9248730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8047744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1156797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3907052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4475798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35282475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898723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3504177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308925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99461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40992603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4F9A22-BE35-4A7A-87D3-85CFF8CE1019}" type="datetimeFigureOut">
              <a:rPr lang="en-GB" smtClean="0"/>
              <a:pPr/>
              <a:t>16/08/2016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5173871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4F9A22-BE35-4A7A-87D3-85CFF8CE1019}" type="datetimeFigureOut">
              <a:rPr lang="en-GB" smtClean="0"/>
              <a:pPr/>
              <a:t>16/08/2016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6B3781-BD01-4F62-90E4-35CB8DE14E86}" type="slidenum">
              <a:rPr lang="en-GB" smtClean="0"/>
              <a:pPr/>
              <a:t>‹Nº›</a:t>
            </a:fld>
            <a:endParaRPr lang="en-GB" dirty="0"/>
          </a:p>
        </p:txBody>
      </p:sp>
    </p:spTree>
    <p:extLst>
      <p:ext uri="{BB962C8B-B14F-4D97-AF65-F5344CB8AC3E}">
        <p14:creationId xmlns:p14="http://schemas.microsoft.com/office/powerpoint/2010/main" val="306163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www.ecovis.com/mexico" TargetMode="External"/><Relationship Id="rId4" Type="http://schemas.openxmlformats.org/officeDocument/2006/relationships/hyperlink" Target="mailto:ricardo.quibrera@ecovis.mx"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www.ecovis.com/mexico" TargetMode="External"/><Relationship Id="rId4" Type="http://schemas.openxmlformats.org/officeDocument/2006/relationships/hyperlink" Target="mailto:ricardo.quibrera@ecovis.m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2" descr="data:image/jpeg;base64,/9j/4AAQSkZJRgABAQAAAQABAAD/2wCEAAkGBg8GDxUQEBQQExUUEBcUFxUVExcWERAVExAWFBoUFBIYGyYhGyUoHRQVITsgLygpLDgsFR4xODA2NiYrLCoBCQoKDQwNGg8PGi8kHyI1MS01KjU0KTQuLCw1NTUsLjAsKiwsLCo1LDUsKSwsNTU1KSwwLCwpKSw1NSo1LC8yLf/AABEIAGoAtAMBIgACEQEDEQH/xAAbAAEAAwEBAQEAAAAAAAAAAAAABQYHBAMBAv/EAEQQAAEDAgQCBQgFCQkBAAAAAAEAAgMEEQUGEiETMQcyQWGBFCI1UXF0kaEWYnO00SMkQkNSU3LBwzNUk6Kxs8LT8BX/xAAaAQEBAQADAQAAAAAAAAAAAAAABQQBAwYC/8QAIxEBAAIBBAICAwEAAAAAAAAAAAECAwQFEVEhMXGRE8HREv/aAAwDAQACEQMRAD8A3FERAREQEREBERAREQEREBERAREQEREBERAREQEREBERAREQEREBERAREQEREBERAREQEREBERAREQEREBERBGZlrH4fRVE0Zs+Omle02Bs5kTnA2PPcDZVjL2YDjNo31lRFLy0llNpefqO4Py5qxZx9G1fuU/3d6xwrLny2xzHC3tmhx6vHeLeJjjiftsv/AMif++VH+HTf9Kz/AKQ8y4jlWpjihqnkOh1nXDATfiObtaMdgC9su59lwy0c95Y+V/1jB3H9Idx371A9LOIxYpVQSROD2mm5jsPGfsRzB7lQ2+2PNliJ+kjddJn0VJmfXcemhZTbV43Qw1ElXOHSM1ENipw2+ojYGI+pSNTRSUbC+Suna0C5LmUwA8eCqxl3N8GA4VTN/tJeDtGDy85273fo/wCvcqvjOPT46/VK7YHzWDZjPYP581l1OauO9qx3Lft+2ZdTWt7eK99/C14bmuSqxGCCKaWSJz3tcZGQjXanleNIZG0jdg7fBX9Y5k70lTfav+6TrYJgXNIGxsbH1G2xXxgvN68ybnp8enzRTH64hAYz0gYZgUhimnZxBzYwOe9vc4MBt7Cv3gOecPzK8xU0zXvDS4sLXNfYEAmzgL8x8VmPRTjlNlerqabELQ1L5rcWQWuQTdjnnq3J1X5G/PktckwWmnlbUhjBK0O0ytA12e3SbkdYb8jcXAXemJG6XWe5HzVXV+KVdBWPjcadp0aYwzXpkA1k3/ZLDb6y8889JTss4nT0rNHC811QSLuDZHFoAPZYAu+CDRroqx0g43NgVAZqZzRLxYmMBaHNkMkgZpt7CTf6qr+csx4jl2poKdk0Z8p0xyOMLdn62tc9ovt1uXcg0dFnGYsx4nDjceHU80LGTRB4c+EPMdmPJGxF+p/mX3Fs44lkaqp46409RBUP0CSJjopYyC0G7dRBtrB+O6DRrpdZznDM2I0GMU9BTSwsZUsBBfCH8M3cDvffq/NTtNh+M08jHPqqWVgkHEZ5OY3OZ26X6jY9vggtKIiAiIgIiIIfOPo2r9yn+7vWOlbFnH0bV+5T/wCw9Z3gGT6jHDqsY4r9dw5/wN7fbyWLU1m0xEPSbLmpix5LXniPH7QtNTPrHhkbXOceTWi5P/vWuDO2ByYFLEyXTqfDrIG+n8o4WJ7eS3LBsAgwJmmJu56zzu9/td/Lkst6aR+ew+6/1nqjteD/ABni0+/KTv26TqcE46RxXmPmXNSZaqGUMNU0a43x6jp60e5HnD1bc1xXWsdHgthVN9l/ycuXMeQosSvJBaKTna35N57wOqe8fBYtXpp/La1e5Vdr3itcVMWbxxERE/1Scnekqb7V/wB0nWxFZNl7DJsKxWmjmY5hEr+fIjySfdruRC1aohFQxzHcnNLT7CLJpo4oybzaLamJieY4hXs2ZBoc4NvOzTIBZszNpW9xPJw7jdZvR1lf0RV8NJNLx6SZwDQb2a0vDS5gPUcCQSORB8RbsPOYMsDguihxGJuzJBMIpw0cg/WLO27efeVwS5MxHO2IRVeJNip4YCNEDH8R7rO1Wc4bbkC59QsB2rSjubMjhljNFNUnzWVUWh55C+kxEk91oj4LxqsuOzhhFdXEXlqKh1TDfmIqa8bGeLA8eIKsfSnkibOcUAp9Ikjn3LjYNje2znd9iGmyt+HYezDII4GDzI4mxgdzWhu/wQZVl7H/AKbswmlJ1OhlfLOO6jZpjc7+LU3xJXd0relMK94/qxqSyH0dvyniFXOdPDeNMBBuQx79bg4dlrMHgmf8sV2O19FPTxsdHTPD3F0oaXHiNcWtBHqb80cobNpnGaaXyfhGXyXzeKXCPqzX1Fu/K65cFEvSPipZibmxPoHXbSMaQ15a8ana3EkjU1l/WC21grHiuWq6pzBBiDImGCJgjJMoDyC14c4M7tfLuX3OWSaqWvhxTDTGJ2WEjHuLWzNAtu637JLT3W9SCE6QGyvzHh4hcxsnCGlz2lzAdcm7mggnt7Qr9hMGJxS/nUtJJFpO0cL45A7axu57gRz+Sp+Y8vYriuKUuIxU0Q8njaDG+oaNTrvJAcGnbzufyU/U4njkzdMdFSxEkDiOq9YjBNi7hhg1WG9rhHC2ovgX1AREQEREHlVUzKxjo5GhzHtLHNIu1zXAgtI9RBIXAMs0jf1Tfi78VKIgjPo1Sfuh8XfiuWpyRhtadUlNC8gWBcNRAvewJPep1EiePQiIMqUVO0NZCxrRya24aPYAV6fRqk/dD4u/FSaII2DL1LTyNkbEwPYSWu3JYXNLSW3O1wSPFSSIgIiICIiAiIgIiICIiAiIgIiICIiAiIgIiICIiAiIgIiICIiAiIgIiICIiAiIgIiICIiAiIgIiICIiAiIgIiICIiAiIgIiICIiAiIgIiI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9" name="AutoShape 4" descr="data:image/jpeg;base64,/9j/4AAQSkZJRgABAQAAAQABAAD/2wCEAAkGBg8GDxUQEBQQExUUEBcUFxUVExcWERAVExAWFBoUFBIYGyYhGyUoHRQVITsgLygpLDgsFR4xODA2NiYrLCoBCQoKDQwNGg8PGi8kHyI1MS01KjU0KTQuLCw1NTUsLjAsKiwsLCo1LDUsKSwsNTU1KSwwLCwpKSw1NSo1LC8yLf/AABEIAGoAtAMBIgACEQEDEQH/xAAbAAEAAwEBAQEAAAAAAAAAAAAABQYHBAMBAv/EAEQQAAEDAgQCBQgFCQkBAAAAAAEAAgMEEQUGEiETMQcyQWGBFCI1UXF0kaEWYnO00SMkQkNSU3LBwzNUk6Kxs8LT8BX/xAAaAQEBAQADAQAAAAAAAAAAAAAABQQBAwYC/8QAIxEBAAIBBAICAwEAAAAAAAAAAAECAwQFEVEhMXGRE8HREv/aAAwDAQACEQMRAD8A3FERAREQEREBERAREQEREBERAREQEREBERAREQEREBERAREQEREBERAREQEREBERAREQEREBERAREQEREBERBGZlrH4fRVE0Zs+Omle02Bs5kTnA2PPcDZVjL2YDjNo31lRFLy0llNpefqO4Py5qxZx9G1fuU/3d6xwrLny2xzHC3tmhx6vHeLeJjjiftsv/AMif++VH+HTf9Kz/AKQ8y4jlWpjihqnkOh1nXDATfiObtaMdgC9su59lwy0c95Y+V/1jB3H9Idx371A9LOIxYpVQSROD2mm5jsPGfsRzB7lQ2+2PNliJ+kjddJn0VJmfXcemhZTbV43Qw1ElXOHSM1ENipw2+ojYGI+pSNTRSUbC+Suna0C5LmUwA8eCqxl3N8GA4VTN/tJeDtGDy85273fo/wCvcqvjOPT46/VK7YHzWDZjPYP581l1OauO9qx3Lft+2ZdTWt7eK99/C14bmuSqxGCCKaWSJz3tcZGQjXanleNIZG0jdg7fBX9Y5k70lTfav+6TrYJgXNIGxsbH1G2xXxgvN68ybnp8enzRTH64hAYz0gYZgUhimnZxBzYwOe9vc4MBt7Cv3gOecPzK8xU0zXvDS4sLXNfYEAmzgL8x8VmPRTjlNlerqabELQ1L5rcWQWuQTdjnnq3J1X5G/PktckwWmnlbUhjBK0O0ytA12e3SbkdYb8jcXAXemJG6XWe5HzVXV+KVdBWPjcadp0aYwzXpkA1k3/ZLDb6y8889JTss4nT0rNHC811QSLuDZHFoAPZYAu+CDRroqx0g43NgVAZqZzRLxYmMBaHNkMkgZpt7CTf6qr+csx4jl2poKdk0Z8p0xyOMLdn62tc9ovt1uXcg0dFnGYsx4nDjceHU80LGTRB4c+EPMdmPJGxF+p/mX3Fs44lkaqp46409RBUP0CSJjopYyC0G7dRBtrB+O6DRrpdZznDM2I0GMU9BTSwsZUsBBfCH8M3cDvffq/NTtNh+M08jHPqqWVgkHEZ5OY3OZ26X6jY9vggtKIiAiIgIiIIfOPo2r9yn+7vWOlbFnH0bV+5T/wCw9Z3gGT6jHDqsY4r9dw5/wN7fbyWLU1m0xEPSbLmpix5LXniPH7QtNTPrHhkbXOceTWi5P/vWuDO2ByYFLEyXTqfDrIG+n8o4WJ7eS3LBsAgwJmmJu56zzu9/td/Lkst6aR+ew+6/1nqjteD/ABni0+/KTv26TqcE46RxXmPmXNSZaqGUMNU0a43x6jp60e5HnD1bc1xXWsdHgthVN9l/ycuXMeQosSvJBaKTna35N57wOqe8fBYtXpp/La1e5Vdr3itcVMWbxxERE/1Scnekqb7V/wB0nWxFZNl7DJsKxWmjmY5hEr+fIjySfdruRC1aohFQxzHcnNLT7CLJpo4oybzaLamJieY4hXs2ZBoc4NvOzTIBZszNpW9xPJw7jdZvR1lf0RV8NJNLx6SZwDQb2a0vDS5gPUcCQSORB8RbsPOYMsDguihxGJuzJBMIpw0cg/WLO27efeVwS5MxHO2IRVeJNip4YCNEDH8R7rO1Wc4bbkC59QsB2rSjubMjhljNFNUnzWVUWh55C+kxEk91oj4LxqsuOzhhFdXEXlqKh1TDfmIqa8bGeLA8eIKsfSnkibOcUAp9Ikjn3LjYNje2znd9iGmyt+HYezDII4GDzI4mxgdzWhu/wQZVl7H/AKbswmlJ1OhlfLOO6jZpjc7+LU3xJXd0relMK94/qxqSyH0dvyniFXOdPDeNMBBuQx79bg4dlrMHgmf8sV2O19FPTxsdHTPD3F0oaXHiNcWtBHqb80cobNpnGaaXyfhGXyXzeKXCPqzX1Fu/K65cFEvSPipZibmxPoHXbSMaQ15a8ana3EkjU1l/WC21grHiuWq6pzBBiDImGCJgjJMoDyC14c4M7tfLuX3OWSaqWvhxTDTGJ2WEjHuLWzNAtu637JLT3W9SCE6QGyvzHh4hcxsnCGlz2lzAdcm7mggnt7Qr9hMGJxS/nUtJJFpO0cL45A7axu57gRz+Sp+Y8vYriuKUuIxU0Q8njaDG+oaNTrvJAcGnbzufyU/U4njkzdMdFSxEkDiOq9YjBNi7hhg1WG9rhHC2ovgX1AREQEREHlVUzKxjo5GhzHtLHNIu1zXAgtI9RBIXAMs0jf1Tfi78VKIgjPo1Sfuh8XfiuWpyRhtadUlNC8gWBcNRAvewJPep1EiePQiIMqUVO0NZCxrRya24aPYAV6fRqk/dD4u/FSaII2DL1LTyNkbEwPYSWu3JYXNLSW3O1wSPFSSIgIiICIiAiIgIiICIiAiIgIiICIiAiIgIiICIiAiIgIiICIiAiIgIiICIiAiIgIiICIiAiIgIiICIiAiIgIiICIiAiIgIiICIiAiIgIiI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pSp>
        <p:nvGrpSpPr>
          <p:cNvPr id="2" name="Group 2"/>
          <p:cNvGrpSpPr>
            <a:grpSpLocks/>
          </p:cNvGrpSpPr>
          <p:nvPr/>
        </p:nvGrpSpPr>
        <p:grpSpPr bwMode="auto">
          <a:xfrm>
            <a:off x="-108520" y="6525344"/>
            <a:ext cx="9361040" cy="360362"/>
            <a:chOff x="-113" y="11452"/>
            <a:chExt cx="11339" cy="567"/>
          </a:xfrm>
        </p:grpSpPr>
        <p:sp>
          <p:nvSpPr>
            <p:cNvPr id="3" name="Freeform 3"/>
            <p:cNvSpPr>
              <a:spLocks/>
            </p:cNvSpPr>
            <p:nvPr/>
          </p:nvSpPr>
          <p:spPr bwMode="auto">
            <a:xfrm>
              <a:off x="-113" y="11452"/>
              <a:ext cx="11339" cy="567"/>
            </a:xfrm>
            <a:custGeom>
              <a:avLst/>
              <a:gdLst>
                <a:gd name="T0" fmla="+- 0 11112 -113"/>
                <a:gd name="T1" fmla="*/ T0 w 11339"/>
                <a:gd name="T2" fmla="+- 0 11452 11452"/>
                <a:gd name="T3" fmla="*/ 11452 h 567"/>
                <a:gd name="T4" fmla="+- 0 0 -113"/>
                <a:gd name="T5" fmla="*/ T4 w 11339"/>
                <a:gd name="T6" fmla="+- 0 11452 11452"/>
                <a:gd name="T7" fmla="*/ 11452 h 567"/>
                <a:gd name="T8" fmla="+- 0 0 -113"/>
                <a:gd name="T9" fmla="*/ T8 w 11339"/>
                <a:gd name="T10" fmla="+- 0 11906 11452"/>
                <a:gd name="T11" fmla="*/ 11906 h 567"/>
                <a:gd name="T12" fmla="+- 0 11112 -113"/>
                <a:gd name="T13" fmla="*/ T12 w 11339"/>
                <a:gd name="T14" fmla="+- 0 11906 11452"/>
                <a:gd name="T15" fmla="*/ 11906 h 567"/>
                <a:gd name="T16" fmla="+- 0 11112 -113"/>
                <a:gd name="T17" fmla="*/ T16 w 11339"/>
                <a:gd name="T18" fmla="+- 0 11452 11452"/>
                <a:gd name="T19" fmla="*/ 11452 h 567"/>
              </a:gdLst>
              <a:ahLst/>
              <a:cxnLst>
                <a:cxn ang="0">
                  <a:pos x="T1" y="T3"/>
                </a:cxn>
                <a:cxn ang="0">
                  <a:pos x="T5" y="T7"/>
                </a:cxn>
                <a:cxn ang="0">
                  <a:pos x="T9" y="T11"/>
                </a:cxn>
                <a:cxn ang="0">
                  <a:pos x="T13" y="T15"/>
                </a:cxn>
                <a:cxn ang="0">
                  <a:pos x="T17" y="T19"/>
                </a:cxn>
              </a:cxnLst>
              <a:rect l="0" t="0" r="r" b="b"/>
              <a:pathLst>
                <a:path w="11339" h="567">
                  <a:moveTo>
                    <a:pt x="11225" y="0"/>
                  </a:moveTo>
                  <a:lnTo>
                    <a:pt x="113" y="0"/>
                  </a:lnTo>
                  <a:lnTo>
                    <a:pt x="113" y="454"/>
                  </a:lnTo>
                  <a:lnTo>
                    <a:pt x="11225" y="454"/>
                  </a:lnTo>
                  <a:lnTo>
                    <a:pt x="11225" y="0"/>
                  </a:lnTo>
                  <a:close/>
                </a:path>
              </a:pathLst>
            </a:custGeom>
            <a:solidFill>
              <a:srgbClr val="D643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GB" dirty="0"/>
            </a:p>
          </p:txBody>
        </p:sp>
      </p:grpSp>
      <p:sp>
        <p:nvSpPr>
          <p:cNvPr id="11" name="Date Placeholder 3"/>
          <p:cNvSpPr>
            <a:spLocks noGrp="1"/>
          </p:cNvSpPr>
          <p:nvPr>
            <p:ph type="dt" sz="half" idx="4294967295"/>
          </p:nvPr>
        </p:nvSpPr>
        <p:spPr>
          <a:xfrm>
            <a:off x="154265" y="6597352"/>
            <a:ext cx="2092500" cy="182000"/>
          </a:xfrm>
          <a:prstGeom prst="rect">
            <a:avLst/>
          </a:prstGeom>
        </p:spPr>
        <p:txBody>
          <a:bodyPr/>
          <a:lstStyle/>
          <a:p>
            <a:r>
              <a:rPr lang="de-DE" sz="1400" dirty="0" smtClean="0">
                <a:solidFill>
                  <a:schemeClr val="bg1"/>
                </a:solidFill>
              </a:rPr>
              <a:t>www.ecovis.com</a:t>
            </a:r>
            <a:endParaRPr lang="de-DE" sz="1400" dirty="0">
              <a:solidFill>
                <a:schemeClr val="bg1"/>
              </a:solidFill>
            </a:endParaRPr>
          </a:p>
        </p:txBody>
      </p:sp>
      <p:sp>
        <p:nvSpPr>
          <p:cNvPr id="12" name="Rectangle 11"/>
          <p:cNvSpPr/>
          <p:nvPr/>
        </p:nvSpPr>
        <p:spPr>
          <a:xfrm>
            <a:off x="251520" y="980728"/>
            <a:ext cx="8629244" cy="5400600"/>
          </a:xfrm>
          <a:prstGeom prst="rect">
            <a:avLst/>
          </a:prstGeom>
          <a:noFill/>
          <a:ln w="1016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p:cNvSpPr txBox="1"/>
          <p:nvPr/>
        </p:nvSpPr>
        <p:spPr>
          <a:xfrm>
            <a:off x="228599" y="116632"/>
            <a:ext cx="8710389" cy="723275"/>
          </a:xfrm>
          <a:prstGeom prst="rect">
            <a:avLst/>
          </a:prstGeom>
          <a:noFill/>
        </p:spPr>
        <p:txBody>
          <a:bodyPr wrap="square" rtlCol="0">
            <a:spAutoFit/>
          </a:bodyPr>
          <a:lstStyle/>
          <a:p>
            <a:pPr algn="ctr"/>
            <a:endParaRPr lang="en-GB" sz="1500" b="1" dirty="0">
              <a:solidFill>
                <a:srgbClr val="A40C17"/>
              </a:solidFill>
              <a:latin typeface="Century Gothic" pitchFamily="34" charset="0"/>
              <a:cs typeface="Arial" pitchFamily="34" charset="0"/>
            </a:endParaRPr>
          </a:p>
          <a:p>
            <a:pPr algn="ctr"/>
            <a:r>
              <a:rPr lang="en-GB" sz="2600" b="1" dirty="0" smtClean="0">
                <a:solidFill>
                  <a:srgbClr val="CD1432"/>
                </a:solidFill>
                <a:latin typeface="Century Gothic" pitchFamily="34" charset="0"/>
                <a:cs typeface="Arial" pitchFamily="34" charset="0"/>
              </a:rPr>
              <a:t>YOUR ECOVIS TEAM</a:t>
            </a:r>
            <a:endParaRPr lang="en-GB" sz="2600" b="1" dirty="0">
              <a:solidFill>
                <a:srgbClr val="CD1432"/>
              </a:solidFill>
              <a:latin typeface="Century Gothic" pitchFamily="34" charset="0"/>
              <a:cs typeface="Arial" pitchFamily="34" charset="0"/>
            </a:endParaRPr>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17209" y="188640"/>
            <a:ext cx="1747639" cy="6180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8282880" y="6525344"/>
            <a:ext cx="609600" cy="307777"/>
          </a:xfrm>
          <a:prstGeom prst="rect">
            <a:avLst/>
          </a:prstGeom>
          <a:noFill/>
        </p:spPr>
        <p:txBody>
          <a:bodyPr wrap="square" rtlCol="0">
            <a:spAutoFit/>
          </a:bodyPr>
          <a:lstStyle/>
          <a:p>
            <a:fld id="{66106D8F-B781-4FB3-B8C9-46DBFC37DA10}" type="slidenum">
              <a:rPr lang="en-GB" sz="1400" smtClean="0">
                <a:solidFill>
                  <a:schemeClr val="bg1"/>
                </a:solidFill>
              </a:rPr>
              <a:pPr/>
              <a:t>1</a:t>
            </a:fld>
            <a:endParaRPr lang="en-GB" sz="1400" dirty="0">
              <a:solidFill>
                <a:schemeClr val="bg1"/>
              </a:solidFill>
            </a:endParaRPr>
          </a:p>
        </p:txBody>
      </p:sp>
      <p:sp>
        <p:nvSpPr>
          <p:cNvPr id="39" name="TextBox 38"/>
          <p:cNvSpPr txBox="1"/>
          <p:nvPr/>
        </p:nvSpPr>
        <p:spPr>
          <a:xfrm>
            <a:off x="2123728" y="1662475"/>
            <a:ext cx="6552728" cy="5001369"/>
          </a:xfrm>
          <a:prstGeom prst="rect">
            <a:avLst/>
          </a:prstGeom>
          <a:noFill/>
        </p:spPr>
        <p:txBody>
          <a:bodyPr wrap="square" rtlCol="0">
            <a:spAutoFit/>
          </a:bodyPr>
          <a:lstStyle/>
          <a:p>
            <a:pPr algn="just">
              <a:spcBef>
                <a:spcPct val="0"/>
              </a:spcBef>
            </a:pPr>
            <a:r>
              <a:rPr lang="en-US" sz="1100" b="1" dirty="0" smtClean="0">
                <a:solidFill>
                  <a:srgbClr val="A40C17"/>
                </a:solidFill>
                <a:latin typeface="Century Gothic" pitchFamily="34" charset="0"/>
                <a:cs typeface="Arial" pitchFamily="34" charset="0"/>
              </a:rPr>
              <a:t>Ricardo Quibrera Saldaña – Mexico: Tax Partner  </a:t>
            </a:r>
          </a:p>
          <a:p>
            <a:pPr algn="just">
              <a:spcBef>
                <a:spcPct val="0"/>
              </a:spcBef>
            </a:pPr>
            <a:endParaRPr lang="en-US" sz="1100" dirty="0" smtClean="0">
              <a:latin typeface="Century Gothic" pitchFamily="34" charset="0"/>
            </a:endParaRPr>
          </a:p>
          <a:p>
            <a:r>
              <a:rPr lang="en-US" sz="1100" dirty="0" smtClean="0">
                <a:latin typeface="Century Gothic" pitchFamily="34" charset="0"/>
              </a:rPr>
              <a:t>Ricardo has over 20 years of relevant experience</a:t>
            </a:r>
            <a:r>
              <a:rPr lang="en-US" sz="1100" dirty="0">
                <a:latin typeface="Century Gothic" pitchFamily="34" charset="0"/>
              </a:rPr>
              <a:t>. His specialties includes tax consulting, experience advising clients on domestic and international tax matters, tax planning, tax structuring, transfer pricing, business restructurings, mergers &amp; acquisitions, cross borders transactions and tax audit representation.</a:t>
            </a:r>
          </a:p>
          <a:p>
            <a:endParaRPr lang="en-US" sz="1100" dirty="0" smtClean="0"/>
          </a:p>
          <a:p>
            <a:pPr fontAlgn="base"/>
            <a:r>
              <a:rPr lang="en-US" sz="1100" dirty="0" smtClean="0">
                <a:latin typeface="Century Gothic" panose="020B0502020202020204" pitchFamily="34" charset="0"/>
              </a:rPr>
              <a:t>Holds a Bachelor's in Accounting from the Universidad Nacional Autónoma de México; was his graduating class's Gabino Barreda Medal recipient. Holds a Master's in Taxation, and has studied Tax Law, International Taxation and Finance at IEE, Harvard ITP, the Instituto Tecnológico Autónomo de México, IBFD and Sheltons Danish Tax Institute. </a:t>
            </a:r>
          </a:p>
          <a:p>
            <a:pPr fontAlgn="base"/>
            <a:endParaRPr lang="en-US" sz="1100" dirty="0" smtClean="0">
              <a:latin typeface="Century Gothic" panose="020B0502020202020204" pitchFamily="34" charset="0"/>
            </a:endParaRPr>
          </a:p>
          <a:p>
            <a:pPr fontAlgn="base"/>
            <a:r>
              <a:rPr lang="en-US" sz="1100" dirty="0" smtClean="0">
                <a:latin typeface="Century Gothic" panose="020B0502020202020204" pitchFamily="34" charset="0"/>
              </a:rPr>
              <a:t>Currently a PhD candidate at Universidad de Salamanca, Spain, in the Tax Law program offered in conjunction with Mexico's Universidad Panamericana. Member of the Mexican Association of Certified Public Accountants, the International Fiscal Association (IFA), the Directive Board of IFA Grupo Mexicano, A.C and Supervisory Board of Ecovis International. </a:t>
            </a:r>
          </a:p>
          <a:p>
            <a:pPr fontAlgn="base"/>
            <a:endParaRPr lang="en-US" sz="1100" dirty="0" smtClean="0">
              <a:latin typeface="Century Gothic" panose="020B0502020202020204" pitchFamily="34" charset="0"/>
            </a:endParaRPr>
          </a:p>
          <a:p>
            <a:pPr fontAlgn="base"/>
            <a:r>
              <a:rPr lang="en-US" sz="1100" dirty="0" smtClean="0">
                <a:latin typeface="Century Gothic" panose="020B0502020202020204" pitchFamily="34" charset="0"/>
              </a:rPr>
              <a:t>Ex-Chairman of the Study and Documentation Committee of IFA Grupo Mexicano, A.C. </a:t>
            </a:r>
          </a:p>
          <a:p>
            <a:pPr fontAlgn="base"/>
            <a:r>
              <a:rPr lang="en-US" sz="1100" dirty="0" smtClean="0">
                <a:latin typeface="Century Gothic" panose="020B0502020202020204" pitchFamily="34" charset="0"/>
              </a:rPr>
              <a:t>Co-author of a number of volumes on taxation and has lectured at various universities, national and international forums. </a:t>
            </a:r>
          </a:p>
          <a:p>
            <a:pPr fontAlgn="base"/>
            <a:endParaRPr lang="en-US" sz="1100" dirty="0" smtClean="0">
              <a:latin typeface="Century Gothic" panose="020B0502020202020204" pitchFamily="34" charset="0"/>
            </a:endParaRPr>
          </a:p>
          <a:p>
            <a:pPr fontAlgn="base"/>
            <a:r>
              <a:rPr lang="en-US" sz="1100" dirty="0" smtClean="0">
                <a:latin typeface="Century Gothic" panose="020B0502020202020204" pitchFamily="34" charset="0"/>
              </a:rPr>
              <a:t>Languages: Spanish and English. </a:t>
            </a:r>
          </a:p>
          <a:p>
            <a:r>
              <a:rPr lang="en-US" sz="1100" dirty="0" smtClean="0">
                <a:latin typeface="Century Gothic" panose="020B0502020202020204" pitchFamily="34" charset="0"/>
              </a:rPr>
              <a:t>Telephone: +(52) 5525910875 ext. 204</a:t>
            </a:r>
          </a:p>
          <a:p>
            <a:pPr algn="just">
              <a:spcBef>
                <a:spcPct val="0"/>
              </a:spcBef>
            </a:pPr>
            <a:r>
              <a:rPr lang="en-US" sz="1100" dirty="0" smtClean="0">
                <a:latin typeface="Century Gothic" panose="020B0502020202020204" pitchFamily="34" charset="0"/>
              </a:rPr>
              <a:t>E-mail: </a:t>
            </a:r>
            <a:r>
              <a:rPr lang="en-US" sz="1100" dirty="0" smtClean="0">
                <a:solidFill>
                  <a:srgbClr val="CD1432"/>
                </a:solidFill>
                <a:latin typeface="Century Gothic" pitchFamily="34" charset="0"/>
                <a:hlinkClick r:id="rId4"/>
              </a:rPr>
              <a:t>ricardo.quibrera@ecovis.mx</a:t>
            </a:r>
            <a:endParaRPr lang="en-US" sz="1100" dirty="0" smtClean="0">
              <a:solidFill>
                <a:srgbClr val="CD1432"/>
              </a:solidFill>
              <a:latin typeface="Century Gothic" pitchFamily="34" charset="0"/>
            </a:endParaRPr>
          </a:p>
          <a:p>
            <a:pPr algn="just">
              <a:spcBef>
                <a:spcPct val="0"/>
              </a:spcBef>
            </a:pPr>
            <a:r>
              <a:rPr lang="en-US" sz="1100" dirty="0" smtClean="0">
                <a:solidFill>
                  <a:srgbClr val="CD1432"/>
                </a:solidFill>
                <a:latin typeface="Century Gothic" pitchFamily="34" charset="0"/>
                <a:hlinkClick r:id="rId5"/>
              </a:rPr>
              <a:t>www.ecovis.com/mexico</a:t>
            </a:r>
            <a:endParaRPr lang="en-US" sz="1100" dirty="0" smtClean="0">
              <a:solidFill>
                <a:srgbClr val="CD1432"/>
              </a:solidFill>
              <a:latin typeface="Century Gothic" pitchFamily="34" charset="0"/>
            </a:endParaRPr>
          </a:p>
          <a:p>
            <a:pPr algn="just">
              <a:spcBef>
                <a:spcPct val="0"/>
              </a:spcBef>
            </a:pPr>
            <a:endParaRPr lang="es-MX" sz="1100" dirty="0">
              <a:solidFill>
                <a:srgbClr val="CD1432"/>
              </a:solidFill>
              <a:latin typeface="Century Gothic" pitchFamily="34" charset="0"/>
            </a:endParaRPr>
          </a:p>
          <a:p>
            <a:pPr fontAlgn="base"/>
            <a:endParaRPr lang="es-MX" sz="1100" dirty="0" smtClean="0">
              <a:latin typeface="Century Gothic" panose="020B0502020202020204" pitchFamily="34" charset="0"/>
            </a:endParaRPr>
          </a:p>
          <a:p>
            <a:pPr fontAlgn="base"/>
            <a:endParaRPr lang="es-MX" sz="1100" dirty="0">
              <a:latin typeface="Century Gothic" panose="020B0502020202020204" pitchFamily="34" charset="0"/>
            </a:endParaRPr>
          </a:p>
          <a:p>
            <a:pPr algn="just">
              <a:spcBef>
                <a:spcPct val="0"/>
              </a:spcBef>
            </a:pPr>
            <a:endParaRPr lang="en-GB" sz="1100" dirty="0">
              <a:latin typeface="Century Gothic" pitchFamily="34" charset="0"/>
            </a:endParaRPr>
          </a:p>
        </p:txBody>
      </p:sp>
      <p:pic>
        <p:nvPicPr>
          <p:cNvPr id="1026" name="0 Image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9040" y="4077072"/>
            <a:ext cx="1532435" cy="1026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1.jpeg"/>
          <p:cNvPicPr/>
          <p:nvPr/>
        </p:nvPicPr>
        <p:blipFill>
          <a:blip r:embed="rId7" cstate="print"/>
          <a:stretch>
            <a:fillRect/>
          </a:stretch>
        </p:blipFill>
        <p:spPr>
          <a:xfrm>
            <a:off x="358058" y="1662475"/>
            <a:ext cx="1765670" cy="2131109"/>
          </a:xfrm>
          <a:prstGeom prst="rect">
            <a:avLst/>
          </a:prstGeom>
        </p:spPr>
      </p:pic>
    </p:spTree>
    <p:extLst>
      <p:ext uri="{BB962C8B-B14F-4D97-AF65-F5344CB8AC3E}">
        <p14:creationId xmlns:p14="http://schemas.microsoft.com/office/powerpoint/2010/main" val="92535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utoShape 2" descr="data:image/jpeg;base64,/9j/4AAQSkZJRgABAQAAAQABAAD/2wCEAAkGBg8GDxUQEBQQExUUEBcUFxUVExcWERAVExAWFBoUFBIYGyYhGyUoHRQVITsgLygpLDgsFR4xODA2NiYrLCoBCQoKDQwNGg8PGi8kHyI1MS01KjU0KTQuLCw1NTUsLjAsKiwsLCo1LDUsKSwsNTU1KSwwLCwpKSw1NSo1LC8yLf/AABEIAGoAtAMBIgACEQEDEQH/xAAbAAEAAwEBAQEAAAAAAAAAAAAABQYHBAMBAv/EAEQQAAEDAgQCBQgFCQkBAAAAAAEAAgMEEQUGEiETMQcyQWGBFCI1UXF0kaEWYnO00SMkQkNSU3LBwzNUk6Kxs8LT8BX/xAAaAQEBAQADAQAAAAAAAAAAAAAABQQBAwYC/8QAIxEBAAIBBAICAwEAAAAAAAAAAAECAwQFEVEhMXGRE8HREv/aAAwDAQACEQMRAD8A3FERAREQEREBERAREQEREBERAREQEREBERAREQEREBERAREQEREBERAREQEREBERAREQEREBERAREQEREBERBGZlrH4fRVE0Zs+Omle02Bs5kTnA2PPcDZVjL2YDjNo31lRFLy0llNpefqO4Py5qxZx9G1fuU/3d6xwrLny2xzHC3tmhx6vHeLeJjjiftsv/AMif++VH+HTf9Kz/AKQ8y4jlWpjihqnkOh1nXDATfiObtaMdgC9su59lwy0c95Y+V/1jB3H9Idx371A9LOIxYpVQSROD2mm5jsPGfsRzB7lQ2+2PNliJ+kjddJn0VJmfXcemhZTbV43Qw1ElXOHSM1ENipw2+ojYGI+pSNTRSUbC+Suna0C5LmUwA8eCqxl3N8GA4VTN/tJeDtGDy85273fo/wCvcqvjOPT46/VK7YHzWDZjPYP581l1OauO9qx3Lft+2ZdTWt7eK99/C14bmuSqxGCCKaWSJz3tcZGQjXanleNIZG0jdg7fBX9Y5k70lTfav+6TrYJgXNIGxsbH1G2xXxgvN68ybnp8enzRTH64hAYz0gYZgUhimnZxBzYwOe9vc4MBt7Cv3gOecPzK8xU0zXvDS4sLXNfYEAmzgL8x8VmPRTjlNlerqabELQ1L5rcWQWuQTdjnnq3J1X5G/PktckwWmnlbUhjBK0O0ytA12e3SbkdYb8jcXAXemJG6XWe5HzVXV+KVdBWPjcadp0aYwzXpkA1k3/ZLDb6y8889JTss4nT0rNHC811QSLuDZHFoAPZYAu+CDRroqx0g43NgVAZqZzRLxYmMBaHNkMkgZpt7CTf6qr+csx4jl2poKdk0Z8p0xyOMLdn62tc9ovt1uXcg0dFnGYsx4nDjceHU80LGTRB4c+EPMdmPJGxF+p/mX3Fs44lkaqp46409RBUP0CSJjopYyC0G7dRBtrB+O6DRrpdZznDM2I0GMU9BTSwsZUsBBfCH8M3cDvffq/NTtNh+M08jHPqqWVgkHEZ5OY3OZ26X6jY9vggtKIiAiIgIiIIfOPo2r9yn+7vWOlbFnH0bV+5T/wCw9Z3gGT6jHDqsY4r9dw5/wN7fbyWLU1m0xEPSbLmpix5LXniPH7QtNTPrHhkbXOceTWi5P/vWuDO2ByYFLEyXTqfDrIG+n8o4WJ7eS3LBsAgwJmmJu56zzu9/td/Lkst6aR+ew+6/1nqjteD/ABni0+/KTv26TqcE46RxXmPmXNSZaqGUMNU0a43x6jp60e5HnD1bc1xXWsdHgthVN9l/ycuXMeQosSvJBaKTna35N57wOqe8fBYtXpp/La1e5Vdr3itcVMWbxxERE/1Scnekqb7V/wB0nWxFZNl7DJsKxWmjmY5hEr+fIjySfdruRC1aohFQxzHcnNLT7CLJpo4oybzaLamJieY4hXs2ZBoc4NvOzTIBZszNpW9xPJw7jdZvR1lf0RV8NJNLx6SZwDQb2a0vDS5gPUcCQSORB8RbsPOYMsDguihxGJuzJBMIpw0cg/WLO27efeVwS5MxHO2IRVeJNip4YCNEDH8R7rO1Wc4bbkC59QsB2rSjubMjhljNFNUnzWVUWh55C+kxEk91oj4LxqsuOzhhFdXEXlqKh1TDfmIqa8bGeLA8eIKsfSnkibOcUAp9Ikjn3LjYNje2znd9iGmyt+HYezDII4GDzI4mxgdzWhu/wQZVl7H/AKbswmlJ1OhlfLOO6jZpjc7+LU3xJXd0relMK94/qxqSyH0dvyniFXOdPDeNMBBuQx79bg4dlrMHgmf8sV2O19FPTxsdHTPD3F0oaXHiNcWtBHqb80cobNpnGaaXyfhGXyXzeKXCPqzX1Fu/K65cFEvSPipZibmxPoHXbSMaQ15a8ana3EkjU1l/WC21grHiuWq6pzBBiDImGCJgjJMoDyC14c4M7tfLuX3OWSaqWvhxTDTGJ2WEjHuLWzNAtu637JLT3W9SCE6QGyvzHh4hcxsnCGlz2lzAdcm7mggnt7Qr9hMGJxS/nUtJJFpO0cL45A7axu57gRz+Sp+Y8vYriuKUuIxU0Q8njaDG+oaNTrvJAcGnbzufyU/U4njkzdMdFSxEkDiOq9YjBNi7hhg1WG9rhHC2ovgX1AREQEREHlVUzKxjo5GhzHtLHNIu1zXAgtI9RBIXAMs0jf1Tfi78VKIgjPo1Sfuh8XfiuWpyRhtadUlNC8gWBcNRAvewJPep1EiePQiIMqUVO0NZCxrRya24aPYAV6fRqk/dD4u/FSaII2DL1LTyNkbEwPYSWu3JYXNLSW3O1wSPFSSIgIiICIiAiIgIiICIiAiIgIiICIiAiIgIiICIiAiIgIiICIiAiIgIiICIiAiIgIiICIiAiIgIiICIiAiIgIiICIiAiIgIiICIiAiIgIiIP//Z"/>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sp>
        <p:nvSpPr>
          <p:cNvPr id="9" name="AutoShape 4" descr="data:image/jpeg;base64,/9j/4AAQSkZJRgABAQAAAQABAAD/2wCEAAkGBg8GDxUQEBQQExUUEBcUFxUVExcWERAVExAWFBoUFBIYGyYhGyUoHRQVITsgLygpLDgsFR4xODA2NiYrLCoBCQoKDQwNGg8PGi8kHyI1MS01KjU0KTQuLCw1NTUsLjAsKiwsLCo1LDUsKSwsNTU1KSwwLCwpKSw1NSo1LC8yLf/AABEIAGoAtAMBIgACEQEDEQH/xAAbAAEAAwEBAQEAAAAAAAAAAAAABQYHBAMBAv/EAEQQAAEDAgQCBQgFCQkBAAAAAAEAAgMEEQUGEiETMQcyQWGBFCI1UXF0kaEWYnO00SMkQkNSU3LBwzNUk6Kxs8LT8BX/xAAaAQEBAQADAQAAAAAAAAAAAAAABQQBAwYC/8QAIxEBAAIBBAICAwEAAAAAAAAAAAECAwQFEVEhMXGRE8HREv/aAAwDAQACEQMRAD8A3FERAREQEREBERAREQEREBERAREQEREBERAREQEREBERAREQEREBERAREQEREBERAREQEREBERAREQEREBERBGZlrH4fRVE0Zs+Omle02Bs5kTnA2PPcDZVjL2YDjNo31lRFLy0llNpefqO4Py5qxZx9G1fuU/3d6xwrLny2xzHC3tmhx6vHeLeJjjiftsv/AMif++VH+HTf9Kz/AKQ8y4jlWpjihqnkOh1nXDATfiObtaMdgC9su59lwy0c95Y+V/1jB3H9Idx371A9LOIxYpVQSROD2mm5jsPGfsRzB7lQ2+2PNliJ+kjddJn0VJmfXcemhZTbV43Qw1ElXOHSM1ENipw2+ojYGI+pSNTRSUbC+Suna0C5LmUwA8eCqxl3N8GA4VTN/tJeDtGDy85273fo/wCvcqvjOPT46/VK7YHzWDZjPYP581l1OauO9qx3Lft+2ZdTWt7eK99/C14bmuSqxGCCKaWSJz3tcZGQjXanleNIZG0jdg7fBX9Y5k70lTfav+6TrYJgXNIGxsbH1G2xXxgvN68ybnp8enzRTH64hAYz0gYZgUhimnZxBzYwOe9vc4MBt7Cv3gOecPzK8xU0zXvDS4sLXNfYEAmzgL8x8VmPRTjlNlerqabELQ1L5rcWQWuQTdjnnq3J1X5G/PktckwWmnlbUhjBK0O0ytA12e3SbkdYb8jcXAXemJG6XWe5HzVXV+KVdBWPjcadp0aYwzXpkA1k3/ZLDb6y8889JTss4nT0rNHC811QSLuDZHFoAPZYAu+CDRroqx0g43NgVAZqZzRLxYmMBaHNkMkgZpt7CTf6qr+csx4jl2poKdk0Z8p0xyOMLdn62tc9ovt1uXcg0dFnGYsx4nDjceHU80LGTRB4c+EPMdmPJGxF+p/mX3Fs44lkaqp46409RBUP0CSJjopYyC0G7dRBtrB+O6DRrpdZznDM2I0GMU9BTSwsZUsBBfCH8M3cDvffq/NTtNh+M08jHPqqWVgkHEZ5OY3OZ26X6jY9vggtKIiAiIgIiIIfOPo2r9yn+7vWOlbFnH0bV+5T/wCw9Z3gGT6jHDqsY4r9dw5/wN7fbyWLU1m0xEPSbLmpix5LXniPH7QtNTPrHhkbXOceTWi5P/vWuDO2ByYFLEyXTqfDrIG+n8o4WJ7eS3LBsAgwJmmJu56zzu9/td/Lkst6aR+ew+6/1nqjteD/ABni0+/KTv26TqcE46RxXmPmXNSZaqGUMNU0a43x6jp60e5HnD1bc1xXWsdHgthVN9l/ycuXMeQosSvJBaKTna35N57wOqe8fBYtXpp/La1e5Vdr3itcVMWbxxERE/1Scnekqb7V/wB0nWxFZNl7DJsKxWmjmY5hEr+fIjySfdruRC1aohFQxzHcnNLT7CLJpo4oybzaLamJieY4hXs2ZBoc4NvOzTIBZszNpW9xPJw7jdZvR1lf0RV8NJNLx6SZwDQb2a0vDS5gPUcCQSORB8RbsPOYMsDguihxGJuzJBMIpw0cg/WLO27efeVwS5MxHO2IRVeJNip4YCNEDH8R7rO1Wc4bbkC59QsB2rSjubMjhljNFNUnzWVUWh55C+kxEk91oj4LxqsuOzhhFdXEXlqKh1TDfmIqa8bGeLA8eIKsfSnkibOcUAp9Ikjn3LjYNje2znd9iGmyt+HYezDII4GDzI4mxgdzWhu/wQZVl7H/AKbswmlJ1OhlfLOO6jZpjc7+LU3xJXd0relMK94/qxqSyH0dvyniFXOdPDeNMBBuQx79bg4dlrMHgmf8sV2O19FPTxsdHTPD3F0oaXHiNcWtBHqb80cobNpnGaaXyfhGXyXzeKXCPqzX1Fu/K65cFEvSPipZibmxPoHXbSMaQ15a8ana3EkjU1l/WC21grHiuWq6pzBBiDImGCJgjJMoDyC14c4M7tfLuX3OWSaqWvhxTDTGJ2WEjHuLWzNAtu637JLT3W9SCE6QGyvzHh4hcxsnCGlz2lzAdcm7mggnt7Qr9hMGJxS/nUtJJFpO0cL45A7axu57gRz+Sp+Y8vYriuKUuIxU0Q8njaDG+oaNTrvJAcGnbzufyU/U4njkzdMdFSxEkDiOq9YjBNi7hhg1WG9rhHC2ovgX1AREQEREHlVUzKxjo5GhzHtLHNIu1zXAgtI9RBIXAMs0jf1Tfi78VKIgjPo1Sfuh8XfiuWpyRhtadUlNC8gWBcNRAvewJPep1EiePQiIMqUVO0NZCxrRya24aPYAV6fRqk/dD4u/FSaII2DL1LTyNkbEwPYSWu3JYXNLSW3O1wSPFSSIgIiICIiAiIgIiICIiAiIgIiICIiAiIgIiICIiAiIgIiICIiAiIgIiICIiAiIgIiICIiAiIgIiICIiAiIgIiICIiAiIgIiICIiAiIgIiIP//Z"/>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grpSp>
        <p:nvGrpSpPr>
          <p:cNvPr id="2" name="Group 2"/>
          <p:cNvGrpSpPr>
            <a:grpSpLocks/>
          </p:cNvGrpSpPr>
          <p:nvPr/>
        </p:nvGrpSpPr>
        <p:grpSpPr bwMode="auto">
          <a:xfrm>
            <a:off x="-108520" y="6525344"/>
            <a:ext cx="9361040" cy="360362"/>
            <a:chOff x="-113" y="11452"/>
            <a:chExt cx="11339" cy="567"/>
          </a:xfrm>
        </p:grpSpPr>
        <p:sp>
          <p:nvSpPr>
            <p:cNvPr id="3" name="Freeform 3"/>
            <p:cNvSpPr>
              <a:spLocks/>
            </p:cNvSpPr>
            <p:nvPr/>
          </p:nvSpPr>
          <p:spPr bwMode="auto">
            <a:xfrm>
              <a:off x="-113" y="11452"/>
              <a:ext cx="11339" cy="567"/>
            </a:xfrm>
            <a:custGeom>
              <a:avLst/>
              <a:gdLst>
                <a:gd name="T0" fmla="+- 0 11112 -113"/>
                <a:gd name="T1" fmla="*/ T0 w 11339"/>
                <a:gd name="T2" fmla="+- 0 11452 11452"/>
                <a:gd name="T3" fmla="*/ 11452 h 567"/>
                <a:gd name="T4" fmla="+- 0 0 -113"/>
                <a:gd name="T5" fmla="*/ T4 w 11339"/>
                <a:gd name="T6" fmla="+- 0 11452 11452"/>
                <a:gd name="T7" fmla="*/ 11452 h 567"/>
                <a:gd name="T8" fmla="+- 0 0 -113"/>
                <a:gd name="T9" fmla="*/ T8 w 11339"/>
                <a:gd name="T10" fmla="+- 0 11906 11452"/>
                <a:gd name="T11" fmla="*/ 11906 h 567"/>
                <a:gd name="T12" fmla="+- 0 11112 -113"/>
                <a:gd name="T13" fmla="*/ T12 w 11339"/>
                <a:gd name="T14" fmla="+- 0 11906 11452"/>
                <a:gd name="T15" fmla="*/ 11906 h 567"/>
                <a:gd name="T16" fmla="+- 0 11112 -113"/>
                <a:gd name="T17" fmla="*/ T16 w 11339"/>
                <a:gd name="T18" fmla="+- 0 11452 11452"/>
                <a:gd name="T19" fmla="*/ 11452 h 567"/>
              </a:gdLst>
              <a:ahLst/>
              <a:cxnLst>
                <a:cxn ang="0">
                  <a:pos x="T1" y="T3"/>
                </a:cxn>
                <a:cxn ang="0">
                  <a:pos x="T5" y="T7"/>
                </a:cxn>
                <a:cxn ang="0">
                  <a:pos x="T9" y="T11"/>
                </a:cxn>
                <a:cxn ang="0">
                  <a:pos x="T13" y="T15"/>
                </a:cxn>
                <a:cxn ang="0">
                  <a:pos x="T17" y="T19"/>
                </a:cxn>
              </a:cxnLst>
              <a:rect l="0" t="0" r="r" b="b"/>
              <a:pathLst>
                <a:path w="11339" h="567">
                  <a:moveTo>
                    <a:pt x="11225" y="0"/>
                  </a:moveTo>
                  <a:lnTo>
                    <a:pt x="113" y="0"/>
                  </a:lnTo>
                  <a:lnTo>
                    <a:pt x="113" y="454"/>
                  </a:lnTo>
                  <a:lnTo>
                    <a:pt x="11225" y="454"/>
                  </a:lnTo>
                  <a:lnTo>
                    <a:pt x="11225" y="0"/>
                  </a:lnTo>
                  <a:close/>
                </a:path>
              </a:pathLst>
            </a:custGeom>
            <a:solidFill>
              <a:srgbClr val="D6435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algn="ctr"/>
              <a:endParaRPr lang="en-GB" dirty="0"/>
            </a:p>
          </p:txBody>
        </p:sp>
      </p:grpSp>
      <p:sp>
        <p:nvSpPr>
          <p:cNvPr id="11" name="Date Placeholder 3"/>
          <p:cNvSpPr>
            <a:spLocks noGrp="1"/>
          </p:cNvSpPr>
          <p:nvPr>
            <p:ph type="dt" sz="half" idx="4294967295"/>
          </p:nvPr>
        </p:nvSpPr>
        <p:spPr>
          <a:xfrm>
            <a:off x="154265" y="6597352"/>
            <a:ext cx="2092500" cy="182000"/>
          </a:xfrm>
          <a:prstGeom prst="rect">
            <a:avLst/>
          </a:prstGeom>
        </p:spPr>
        <p:txBody>
          <a:bodyPr/>
          <a:lstStyle/>
          <a:p>
            <a:r>
              <a:rPr lang="de-DE" sz="1400" dirty="0" smtClean="0">
                <a:solidFill>
                  <a:schemeClr val="bg1"/>
                </a:solidFill>
              </a:rPr>
              <a:t>www.ecovis.com</a:t>
            </a:r>
            <a:endParaRPr lang="de-DE" sz="1400" dirty="0">
              <a:solidFill>
                <a:schemeClr val="bg1"/>
              </a:solidFill>
            </a:endParaRPr>
          </a:p>
        </p:txBody>
      </p:sp>
      <p:sp>
        <p:nvSpPr>
          <p:cNvPr id="12" name="Rectangle 11"/>
          <p:cNvSpPr/>
          <p:nvPr/>
        </p:nvSpPr>
        <p:spPr>
          <a:xfrm>
            <a:off x="251520" y="980728"/>
            <a:ext cx="8629244" cy="5400600"/>
          </a:xfrm>
          <a:prstGeom prst="rect">
            <a:avLst/>
          </a:prstGeom>
          <a:noFill/>
          <a:ln w="1016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TextBox 12"/>
          <p:cNvSpPr txBox="1"/>
          <p:nvPr/>
        </p:nvSpPr>
        <p:spPr>
          <a:xfrm>
            <a:off x="228599" y="116632"/>
            <a:ext cx="8710389" cy="723275"/>
          </a:xfrm>
          <a:prstGeom prst="rect">
            <a:avLst/>
          </a:prstGeom>
          <a:noFill/>
        </p:spPr>
        <p:txBody>
          <a:bodyPr wrap="square" rtlCol="0">
            <a:spAutoFit/>
          </a:bodyPr>
          <a:lstStyle/>
          <a:p>
            <a:pPr algn="ctr"/>
            <a:endParaRPr lang="en-GB" sz="1500" b="1" dirty="0">
              <a:solidFill>
                <a:srgbClr val="A40C17"/>
              </a:solidFill>
              <a:latin typeface="Century Gothic" pitchFamily="34" charset="0"/>
              <a:cs typeface="Arial" pitchFamily="34" charset="0"/>
            </a:endParaRPr>
          </a:p>
          <a:p>
            <a:pPr algn="ctr"/>
            <a:r>
              <a:rPr lang="en-GB" sz="2600" b="1" dirty="0" smtClean="0">
                <a:solidFill>
                  <a:srgbClr val="CD1432"/>
                </a:solidFill>
                <a:latin typeface="Century Gothic" pitchFamily="34" charset="0"/>
                <a:cs typeface="Arial" pitchFamily="34" charset="0"/>
              </a:rPr>
              <a:t>YOUR ECOVIS TEAM</a:t>
            </a:r>
            <a:endParaRPr lang="en-GB" sz="2600" b="1" dirty="0">
              <a:solidFill>
                <a:srgbClr val="CD1432"/>
              </a:solidFill>
              <a:latin typeface="Century Gothic" pitchFamily="34" charset="0"/>
              <a:cs typeface="Arial" pitchFamily="34" charset="0"/>
            </a:endParaRPr>
          </a:p>
        </p:txBody>
      </p:sp>
      <p:pic>
        <p:nvPicPr>
          <p:cNvPr id="2052"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17209" y="188640"/>
            <a:ext cx="1747639" cy="61806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 name="TextBox 13"/>
          <p:cNvSpPr txBox="1"/>
          <p:nvPr/>
        </p:nvSpPr>
        <p:spPr>
          <a:xfrm>
            <a:off x="8282880" y="6525344"/>
            <a:ext cx="609600" cy="307777"/>
          </a:xfrm>
          <a:prstGeom prst="rect">
            <a:avLst/>
          </a:prstGeom>
          <a:noFill/>
        </p:spPr>
        <p:txBody>
          <a:bodyPr wrap="square" rtlCol="0">
            <a:spAutoFit/>
          </a:bodyPr>
          <a:lstStyle/>
          <a:p>
            <a:fld id="{66106D8F-B781-4FB3-B8C9-46DBFC37DA10}" type="slidenum">
              <a:rPr lang="en-GB" sz="1400" smtClean="0">
                <a:solidFill>
                  <a:schemeClr val="bg1"/>
                </a:solidFill>
              </a:rPr>
              <a:pPr/>
              <a:t>2</a:t>
            </a:fld>
            <a:endParaRPr lang="en-GB" sz="1400" dirty="0">
              <a:solidFill>
                <a:schemeClr val="bg1"/>
              </a:solidFill>
            </a:endParaRPr>
          </a:p>
        </p:txBody>
      </p:sp>
      <p:sp>
        <p:nvSpPr>
          <p:cNvPr id="39" name="TextBox 38"/>
          <p:cNvSpPr txBox="1"/>
          <p:nvPr/>
        </p:nvSpPr>
        <p:spPr>
          <a:xfrm>
            <a:off x="2123728" y="1662475"/>
            <a:ext cx="6552728" cy="5339923"/>
          </a:xfrm>
          <a:prstGeom prst="rect">
            <a:avLst/>
          </a:prstGeom>
          <a:noFill/>
        </p:spPr>
        <p:txBody>
          <a:bodyPr wrap="square" rtlCol="0">
            <a:spAutoFit/>
          </a:bodyPr>
          <a:lstStyle/>
          <a:p>
            <a:pPr algn="just">
              <a:spcBef>
                <a:spcPct val="0"/>
              </a:spcBef>
            </a:pPr>
            <a:r>
              <a:rPr lang="en-US" sz="1100" b="1" dirty="0" smtClean="0">
                <a:solidFill>
                  <a:srgbClr val="A40C17"/>
                </a:solidFill>
                <a:latin typeface="Century Gothic" pitchFamily="34" charset="0"/>
                <a:cs typeface="Arial" pitchFamily="34" charset="0"/>
              </a:rPr>
              <a:t>Ricardo Quibrera Saldaña – Mexico: Socio</a:t>
            </a:r>
          </a:p>
          <a:p>
            <a:pPr algn="just">
              <a:spcBef>
                <a:spcPct val="0"/>
              </a:spcBef>
            </a:pPr>
            <a:endParaRPr lang="en-US" sz="1100" dirty="0" smtClean="0">
              <a:latin typeface="Century Gothic" pitchFamily="34" charset="0"/>
            </a:endParaRPr>
          </a:p>
          <a:p>
            <a:r>
              <a:rPr lang="es-MX" sz="1100" dirty="0" smtClean="0">
                <a:latin typeface="Century Gothic" pitchFamily="34" charset="0"/>
              </a:rPr>
              <a:t>Ricardo tiene más de 20 años de experiencia relevante. Sus áreas de especialidad incluyen consultoría fiscal, asesoría en materia de impuestos locales e internacionales, planeación fiscal, estructuración fiscal, precios de transferencia, reestructuras de negocios, fusiones y adquisiciones, transacciones transfronterizas y representación ante autoridades fiscales. </a:t>
            </a:r>
          </a:p>
          <a:p>
            <a:endParaRPr lang="es-MX" sz="1100" dirty="0" smtClean="0"/>
          </a:p>
          <a:p>
            <a:pPr fontAlgn="base"/>
            <a:r>
              <a:rPr lang="es-MX" sz="1100" dirty="0" smtClean="0">
                <a:latin typeface="Century Gothic" panose="020B0502020202020204" pitchFamily="34" charset="0"/>
              </a:rPr>
              <a:t>Es Contador Público por la Universidad Nacional Autónoma de México; graduado con honores y merecedor de la medalla Gabino Barreda. Tiene una maestría en Impuestos  y estudios en Derecho Fiscal, Derecho Fiscal Internacional y Finanzas en la IEE, Harvard ITP, el Instituto Tecnológico Autónomo de México, IBFD y el Instituto Sheltons Danish Tax.</a:t>
            </a:r>
          </a:p>
          <a:p>
            <a:pPr fontAlgn="base"/>
            <a:endParaRPr lang="es-MX" sz="1100" dirty="0" smtClean="0">
              <a:latin typeface="Century Gothic" panose="020B0502020202020204" pitchFamily="34" charset="0"/>
            </a:endParaRPr>
          </a:p>
          <a:p>
            <a:pPr fontAlgn="base"/>
            <a:r>
              <a:rPr lang="es-MX" sz="1100" dirty="0" smtClean="0">
                <a:latin typeface="Century Gothic" panose="020B0502020202020204" pitchFamily="34" charset="0"/>
              </a:rPr>
              <a:t>Actualmente es candidato al doctorado por la Universidad de Salamanca, España, en el programa de Derecho Fiscal ofrecido en conjunto con la Universidad Panamericana. Es miembro del Instituto Mexicano de Contadores Públicos,  International Fiscal Association (IFA), miembro del Consejo Directivo de IFA Grupo Mexicano, A.C  y miembro del Consejo de Supervisión de  Ecovis International. </a:t>
            </a:r>
          </a:p>
          <a:p>
            <a:pPr fontAlgn="base"/>
            <a:endParaRPr lang="es-MX" sz="1100" dirty="0" smtClean="0">
              <a:latin typeface="Century Gothic" panose="020B0502020202020204" pitchFamily="34" charset="0"/>
            </a:endParaRPr>
          </a:p>
          <a:p>
            <a:pPr fontAlgn="base"/>
            <a:r>
              <a:rPr lang="es-MX" sz="1100" dirty="0" smtClean="0">
                <a:latin typeface="Century Gothic" panose="020B0502020202020204" pitchFamily="34" charset="0"/>
              </a:rPr>
              <a:t>Presidente del Comité de Estudios y Documentación de IFA Grupo Mexicano, A.C. y coautor de un gran número de volúmenes en impuestos y ha impartido clases en varias universidades nacionales y foros internacionales.</a:t>
            </a:r>
          </a:p>
          <a:p>
            <a:pPr fontAlgn="base"/>
            <a:endParaRPr lang="es-MX" sz="1100" dirty="0" smtClean="0">
              <a:latin typeface="Century Gothic" panose="020B0502020202020204" pitchFamily="34" charset="0"/>
            </a:endParaRPr>
          </a:p>
          <a:p>
            <a:pPr fontAlgn="base"/>
            <a:r>
              <a:rPr lang="es-MX" sz="1100" dirty="0" smtClean="0">
                <a:latin typeface="Century Gothic" panose="020B0502020202020204" pitchFamily="34" charset="0"/>
              </a:rPr>
              <a:t>Idiomas: Español e Inglés</a:t>
            </a:r>
          </a:p>
          <a:p>
            <a:r>
              <a:rPr lang="es-MX" sz="1100" dirty="0" smtClean="0">
                <a:latin typeface="Century Gothic" panose="020B0502020202020204" pitchFamily="34" charset="0"/>
              </a:rPr>
              <a:t>Teléfono: +(52) 5525910875 ext. 204</a:t>
            </a:r>
          </a:p>
          <a:p>
            <a:pPr algn="just">
              <a:spcBef>
                <a:spcPct val="0"/>
              </a:spcBef>
            </a:pPr>
            <a:r>
              <a:rPr lang="es-MX" sz="1100" dirty="0" smtClean="0">
                <a:latin typeface="Century Gothic" panose="020B0502020202020204" pitchFamily="34" charset="0"/>
              </a:rPr>
              <a:t>E-mail: </a:t>
            </a:r>
            <a:r>
              <a:rPr lang="es-MX" sz="1100" dirty="0" smtClean="0">
                <a:solidFill>
                  <a:srgbClr val="CD1432"/>
                </a:solidFill>
                <a:latin typeface="Century Gothic" pitchFamily="34" charset="0"/>
                <a:hlinkClick r:id="rId4"/>
              </a:rPr>
              <a:t>ricardo.quibrera@ecovis.mx</a:t>
            </a:r>
            <a:endParaRPr lang="es-MX" sz="1100" dirty="0" smtClean="0">
              <a:solidFill>
                <a:srgbClr val="CD1432"/>
              </a:solidFill>
              <a:latin typeface="Century Gothic" pitchFamily="34" charset="0"/>
            </a:endParaRPr>
          </a:p>
          <a:p>
            <a:pPr algn="just">
              <a:spcBef>
                <a:spcPct val="0"/>
              </a:spcBef>
            </a:pPr>
            <a:r>
              <a:rPr lang="es-MX" sz="1100" dirty="0" smtClean="0">
                <a:solidFill>
                  <a:srgbClr val="CD1432"/>
                </a:solidFill>
                <a:latin typeface="Century Gothic" pitchFamily="34" charset="0"/>
                <a:hlinkClick r:id="rId5"/>
              </a:rPr>
              <a:t>www.ecovis.com/mexico</a:t>
            </a:r>
            <a:endParaRPr lang="es-MX" sz="1100" dirty="0" smtClean="0">
              <a:solidFill>
                <a:srgbClr val="CD1432"/>
              </a:solidFill>
              <a:latin typeface="Century Gothic" pitchFamily="34" charset="0"/>
            </a:endParaRPr>
          </a:p>
          <a:p>
            <a:pPr algn="just">
              <a:spcBef>
                <a:spcPct val="0"/>
              </a:spcBef>
            </a:pPr>
            <a:endParaRPr lang="es-MX" sz="1100" dirty="0">
              <a:solidFill>
                <a:srgbClr val="CD1432"/>
              </a:solidFill>
              <a:latin typeface="Century Gothic" pitchFamily="34" charset="0"/>
            </a:endParaRPr>
          </a:p>
          <a:p>
            <a:pPr fontAlgn="base"/>
            <a:endParaRPr lang="es-MX" sz="1100" dirty="0" smtClean="0">
              <a:latin typeface="Century Gothic" panose="020B0502020202020204" pitchFamily="34" charset="0"/>
            </a:endParaRPr>
          </a:p>
          <a:p>
            <a:pPr fontAlgn="base"/>
            <a:endParaRPr lang="es-MX" sz="1100" dirty="0">
              <a:latin typeface="Century Gothic" panose="020B0502020202020204" pitchFamily="34" charset="0"/>
            </a:endParaRPr>
          </a:p>
          <a:p>
            <a:pPr algn="just">
              <a:spcBef>
                <a:spcPct val="0"/>
              </a:spcBef>
            </a:pPr>
            <a:endParaRPr lang="en-GB" sz="1100" dirty="0">
              <a:latin typeface="Century Gothic" pitchFamily="34" charset="0"/>
            </a:endParaRPr>
          </a:p>
        </p:txBody>
      </p:sp>
      <p:pic>
        <p:nvPicPr>
          <p:cNvPr id="1026" name="0 Imagen"/>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9040" y="4077072"/>
            <a:ext cx="1532435" cy="10261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image1.jpeg"/>
          <p:cNvPicPr/>
          <p:nvPr/>
        </p:nvPicPr>
        <p:blipFill>
          <a:blip r:embed="rId7" cstate="print"/>
          <a:stretch>
            <a:fillRect/>
          </a:stretch>
        </p:blipFill>
        <p:spPr>
          <a:xfrm>
            <a:off x="358058" y="1662475"/>
            <a:ext cx="1765670" cy="2131109"/>
          </a:xfrm>
          <a:prstGeom prst="rect">
            <a:avLst/>
          </a:prstGeom>
        </p:spPr>
      </p:pic>
    </p:spTree>
    <p:extLst>
      <p:ext uri="{BB962C8B-B14F-4D97-AF65-F5344CB8AC3E}">
        <p14:creationId xmlns:p14="http://schemas.microsoft.com/office/powerpoint/2010/main" val="304862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473</Words>
  <Application>Microsoft Office PowerPoint</Application>
  <PresentationFormat>Presentación en pantalla (4:3)</PresentationFormat>
  <Paragraphs>43</Paragraphs>
  <Slides>2</Slides>
  <Notes>2</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Office Theme</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Ben Smith</dc:creator>
  <cp:lastModifiedBy>Ricardo</cp:lastModifiedBy>
  <cp:revision>132</cp:revision>
  <cp:lastPrinted>2014-12-01T09:04:04Z</cp:lastPrinted>
  <dcterms:created xsi:type="dcterms:W3CDTF">2014-11-29T21:00:32Z</dcterms:created>
  <dcterms:modified xsi:type="dcterms:W3CDTF">2016-08-17T01:15:05Z</dcterms:modified>
</cp:coreProperties>
</file>