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098" y="-6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78374E-55E2-44E3-900E-DB65F43B3587}" type="datetimeFigureOut">
              <a:rPr lang="en-US" smtClean="0"/>
              <a:t>9/23/2016</a:t>
            </a:fld>
            <a:endParaRPr lang="en-US" dirty="0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9E79AE-EC46-4D76-A76E-947471AEFF36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57392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10C486-8FA8-4832-AC03-25274C1F46F1}" type="slidenum">
              <a:rPr lang="en-GB" smtClean="0"/>
              <a:pPr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248730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10C486-8FA8-4832-AC03-25274C1F46F1}" type="slidenum">
              <a:rPr lang="en-GB" smtClean="0"/>
              <a:pPr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248730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2FF27-0E15-4DE3-8096-85E53A0C20C7}" type="datetimeFigureOut">
              <a:rPr lang="en-US" smtClean="0"/>
              <a:t>9/23/2016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14B5D-47C1-40DD-A7A4-E19447739ED0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37921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2FF27-0E15-4DE3-8096-85E53A0C20C7}" type="datetimeFigureOut">
              <a:rPr lang="en-US" smtClean="0"/>
              <a:t>9/23/2016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14B5D-47C1-40DD-A7A4-E19447739ED0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66877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2FF27-0E15-4DE3-8096-85E53A0C20C7}" type="datetimeFigureOut">
              <a:rPr lang="en-US" smtClean="0"/>
              <a:t>9/23/2016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14B5D-47C1-40DD-A7A4-E19447739ED0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50487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2FF27-0E15-4DE3-8096-85E53A0C20C7}" type="datetimeFigureOut">
              <a:rPr lang="en-US" smtClean="0"/>
              <a:t>9/23/2016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14B5D-47C1-40DD-A7A4-E19447739ED0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9454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2FF27-0E15-4DE3-8096-85E53A0C20C7}" type="datetimeFigureOut">
              <a:rPr lang="en-US" smtClean="0"/>
              <a:t>9/23/2016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14B5D-47C1-40DD-A7A4-E19447739ED0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11724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2FF27-0E15-4DE3-8096-85E53A0C20C7}" type="datetimeFigureOut">
              <a:rPr lang="en-US" smtClean="0"/>
              <a:t>9/23/2016</a:t>
            </a:fld>
            <a:endParaRPr lang="en-U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14B5D-47C1-40DD-A7A4-E19447739ED0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9197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2FF27-0E15-4DE3-8096-85E53A0C20C7}" type="datetimeFigureOut">
              <a:rPr lang="en-US" smtClean="0"/>
              <a:t>9/23/2016</a:t>
            </a:fld>
            <a:endParaRPr lang="en-US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14B5D-47C1-40DD-A7A4-E19447739ED0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73126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2FF27-0E15-4DE3-8096-85E53A0C20C7}" type="datetimeFigureOut">
              <a:rPr lang="en-US" smtClean="0"/>
              <a:t>9/23/2016</a:t>
            </a:fld>
            <a:endParaRPr lang="en-U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14B5D-47C1-40DD-A7A4-E19447739ED0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61758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2FF27-0E15-4DE3-8096-85E53A0C20C7}" type="datetimeFigureOut">
              <a:rPr lang="en-US" smtClean="0"/>
              <a:t>9/23/2016</a:t>
            </a:fld>
            <a:endParaRPr lang="en-US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14B5D-47C1-40DD-A7A4-E19447739ED0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50158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2FF27-0E15-4DE3-8096-85E53A0C20C7}" type="datetimeFigureOut">
              <a:rPr lang="en-US" smtClean="0"/>
              <a:t>9/23/2016</a:t>
            </a:fld>
            <a:endParaRPr lang="en-U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14B5D-47C1-40DD-A7A4-E19447739ED0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5741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2FF27-0E15-4DE3-8096-85E53A0C20C7}" type="datetimeFigureOut">
              <a:rPr lang="en-US" smtClean="0"/>
              <a:t>9/23/2016</a:t>
            </a:fld>
            <a:endParaRPr lang="en-U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14B5D-47C1-40DD-A7A4-E19447739ED0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89009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C2FF27-0E15-4DE3-8096-85E53A0C20C7}" type="datetimeFigureOut">
              <a:rPr lang="en-US" smtClean="0"/>
              <a:t>9/23/2016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914B5D-47C1-40DD-A7A4-E19447739ED0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76694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hyperlink" Target="http://www.ecovis.com/mexico" TargetMode="External"/><Relationship Id="rId4" Type="http://schemas.openxmlformats.org/officeDocument/2006/relationships/hyperlink" Target="mailto:cesar.vargas@ecovis.mx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hyperlink" Target="http://www.ecovis.com/mexico" TargetMode="External"/><Relationship Id="rId4" Type="http://schemas.openxmlformats.org/officeDocument/2006/relationships/hyperlink" Target="mailto:cesar.vargas@ecovis.m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AutoShape 2" descr="data:image/jpeg;base64,/9j/4AAQSkZJRgABAQAAAQABAAD/2wCEAAkGBg8GDxUQEBQQExUUEBcUFxUVExcWERAVExAWFBoUFBIYGyYhGyUoHRQVITsgLygpLDgsFR4xODA2NiYrLCoBCQoKDQwNGg8PGi8kHyI1MS01KjU0KTQuLCw1NTUsLjAsKiwsLCo1LDUsKSwsNTU1KSwwLCwpKSw1NSo1LC8yLf/AABEIAGoAtAMBIgACEQEDEQH/xAAbAAEAAwEBAQEAAAAAAAAAAAAABQYHBAMBAv/EAEQQAAEDAgQCBQgFCQkBAAAAAAEAAgMEEQUGEiETMQcyQWGBFCI1UXF0kaEWYnO00SMkQkNSU3LBwzNUk6Kxs8LT8BX/xAAaAQEBAQADAQAAAAAAAAAAAAAABQQBAwYC/8QAIxEBAAIBBAICAwEAAAAAAAAAAAECAwQFEVEhMXGRE8HREv/aAAwDAQACEQMRAD8A3FERAREQEREBERAREQEREBERAREQEREBERAREQEREBERAREQEREBERAREQEREBERAREQEREBERAREQEREBERBGZlrH4fRVE0Zs+Omle02Bs5kTnA2PPcDZVjL2YDjNo31lRFLy0llNpefqO4Py5qxZx9G1fuU/3d6xwrLny2xzHC3tmhx6vHeLeJjjiftsv/AMif++VH+HTf9Kz/AKQ8y4jlWpjihqnkOh1nXDATfiObtaMdgC9su59lwy0c95Y+V/1jB3H9Idx371A9LOIxYpVQSROD2mm5jsPGfsRzB7lQ2+2PNliJ+kjddJn0VJmfXcemhZTbV43Qw1ElXOHSM1ENipw2+ojYGI+pSNTRSUbC+Suna0C5LmUwA8eCqxl3N8GA4VTN/tJeDtGDy85273fo/wCvcqvjOPT46/VK7YHzWDZjPYP581l1OauO9qx3Lft+2ZdTWt7eK99/C14bmuSqxGCCKaWSJz3tcZGQjXanleNIZG0jdg7fBX9Y5k70lTfav+6TrYJgXNIGxsbH1G2xXxgvN68ybnp8enzRTH64hAYz0gYZgUhimnZxBzYwOe9vc4MBt7Cv3gOecPzK8xU0zXvDS4sLXNfYEAmzgL8x8VmPRTjlNlerqabELQ1L5rcWQWuQTdjnnq3J1X5G/PktckwWmnlbUhjBK0O0ytA12e3SbkdYb8jcXAXemJG6XWe5HzVXV+KVdBWPjcadp0aYwzXpkA1k3/ZLDb6y8889JTss4nT0rNHC811QSLuDZHFoAPZYAu+CDRroqx0g43NgVAZqZzRLxYmMBaHNkMkgZpt7CTf6qr+csx4jl2poKdk0Z8p0xyOMLdn62tc9ovt1uXcg0dFnGYsx4nDjceHU80LGTRB4c+EPMdmPJGxF+p/mX3Fs44lkaqp46409RBUP0CSJjopYyC0G7dRBtrB+O6DRrpdZznDM2I0GMU9BTSwsZUsBBfCH8M3cDvffq/NTtNh+M08jHPqqWVgkHEZ5OY3OZ26X6jY9vggtKIiAiIgIiIIfOPo2r9yn+7vWOlbFnH0bV+5T/wCw9Z3gGT6jHDqsY4r9dw5/wN7fbyWLU1m0xEPSbLmpix5LXniPH7QtNTPrHhkbXOceTWi5P/vWuDO2ByYFLEyXTqfDrIG+n8o4WJ7eS3LBsAgwJmmJu56zzu9/td/Lkst6aR+ew+6/1nqjteD/ABni0+/KTv26TqcE46RxXmPmXNSZaqGUMNU0a43x6jp60e5HnD1bc1xXWsdHgthVN9l/ycuXMeQosSvJBaKTna35N57wOqe8fBYtXpp/La1e5Vdr3itcVMWbxxERE/1Scnekqb7V/wB0nWxFZNl7DJsKxWmjmY5hEr+fIjySfdruRC1aohFQxzHcnNLT7CLJpo4oybzaLamJieY4hXs2ZBoc4NvOzTIBZszNpW9xPJw7jdZvR1lf0RV8NJNLx6SZwDQb2a0vDS5gPUcCQSORB8RbsPOYMsDguihxGJuzJBMIpw0cg/WLO27efeVwS5MxHO2IRVeJNip4YCNEDH8R7rO1Wc4bbkC59QsB2rSjubMjhljNFNUnzWVUWh55C+kxEk91oj4LxqsuOzhhFdXEXlqKh1TDfmIqa8bGeLA8eIKsfSnkibOcUAp9Ikjn3LjYNje2znd9iGmyt+HYezDII4GDzI4mxgdzWhu/wQZVl7H/AKbswmlJ1OhlfLOO6jZpjc7+LU3xJXd0relMK94/qxqSyH0dvyniFXOdPDeNMBBuQx79bg4dlrMHgmf8sV2O19FPTxsdHTPD3F0oaXHiNcWtBHqb80cobNpnGaaXyfhGXyXzeKXCPqzX1Fu/K65cFEvSPipZibmxPoHXbSMaQ15a8ana3EkjU1l/WC21grHiuWq6pzBBiDImGCJgjJMoDyC14c4M7tfLuX3OWSaqWvhxTDTGJ2WEjHuLWzNAtu637JLT3W9SCE6QGyvzHh4hcxsnCGlz2lzAdcm7mggnt7Qr9hMGJxS/nUtJJFpO0cL45A7axu57gRz+Sp+Y8vYriuKUuIxU0Q8njaDG+oaNTrvJAcGnbzufyU/U4njkzdMdFSxEkDiOq9YjBNi7hhg1WG9rhHC2ovgX1AREQEREHlVUzKxjo5GhzHtLHNIu1zXAgtI9RBIXAMs0jf1Tfi78VKIgjPo1Sfuh8XfiuWpyRhtadUlNC8gWBcNRAvewJPep1EiePQiIMqUVO0NZCxrRya24aPYAV6fRqk/dD4u/FSaII2DL1LTyNkbEwPYSWu3JYXNLSW3O1wSPFSSIgIiICIiAiIgIiICIiAiIgIiICIiAiIgIiICIiAiIgIiICIiAiIgIiICIiAiIgIiICIiAiIgIiICIiAiIgIiICIiAiIgIiICIiAiIgIiIP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9" name="AutoShape 4" descr="data:image/jpeg;base64,/9j/4AAQSkZJRgABAQAAAQABAAD/2wCEAAkGBg8GDxUQEBQQExUUEBcUFxUVExcWERAVExAWFBoUFBIYGyYhGyUoHRQVITsgLygpLDgsFR4xODA2NiYrLCoBCQoKDQwNGg8PGi8kHyI1MS01KjU0KTQuLCw1NTUsLjAsKiwsLCo1LDUsKSwsNTU1KSwwLCwpKSw1NSo1LC8yLf/AABEIAGoAtAMBIgACEQEDEQH/xAAbAAEAAwEBAQEAAAAAAAAAAAAABQYHBAMBAv/EAEQQAAEDAgQCBQgFCQkBAAAAAAEAAgMEEQUGEiETMQcyQWGBFCI1UXF0kaEWYnO00SMkQkNSU3LBwzNUk6Kxs8LT8BX/xAAaAQEBAQADAQAAAAAAAAAAAAAABQQBAwYC/8QAIxEBAAIBBAICAwEAAAAAAAAAAAECAwQFEVEhMXGRE8HREv/aAAwDAQACEQMRAD8A3FERAREQEREBERAREQEREBERAREQEREBERAREQEREBERAREQEREBERAREQEREBERAREQEREBERAREQEREBERBGZlrH4fRVE0Zs+Omle02Bs5kTnA2PPcDZVjL2YDjNo31lRFLy0llNpefqO4Py5qxZx9G1fuU/3d6xwrLny2xzHC3tmhx6vHeLeJjjiftsv/AMif++VH+HTf9Kz/AKQ8y4jlWpjihqnkOh1nXDATfiObtaMdgC9su59lwy0c95Y+V/1jB3H9Idx371A9LOIxYpVQSROD2mm5jsPGfsRzB7lQ2+2PNliJ+kjddJn0VJmfXcemhZTbV43Qw1ElXOHSM1ENipw2+ojYGI+pSNTRSUbC+Suna0C5LmUwA8eCqxl3N8GA4VTN/tJeDtGDy85273fo/wCvcqvjOPT46/VK7YHzWDZjPYP581l1OauO9qx3Lft+2ZdTWt7eK99/C14bmuSqxGCCKaWSJz3tcZGQjXanleNIZG0jdg7fBX9Y5k70lTfav+6TrYJgXNIGxsbH1G2xXxgvN68ybnp8enzRTH64hAYz0gYZgUhimnZxBzYwOe9vc4MBt7Cv3gOecPzK8xU0zXvDS4sLXNfYEAmzgL8x8VmPRTjlNlerqabELQ1L5rcWQWuQTdjnnq3J1X5G/PktckwWmnlbUhjBK0O0ytA12e3SbkdYb8jcXAXemJG6XWe5HzVXV+KVdBWPjcadp0aYwzXpkA1k3/ZLDb6y8889JTss4nT0rNHC811QSLuDZHFoAPZYAu+CDRroqx0g43NgVAZqZzRLxYmMBaHNkMkgZpt7CTf6qr+csx4jl2poKdk0Z8p0xyOMLdn62tc9ovt1uXcg0dFnGYsx4nDjceHU80LGTRB4c+EPMdmPJGxF+p/mX3Fs44lkaqp46409RBUP0CSJjopYyC0G7dRBtrB+O6DRrpdZznDM2I0GMU9BTSwsZUsBBfCH8M3cDvffq/NTtNh+M08jHPqqWVgkHEZ5OY3OZ26X6jY9vggtKIiAiIgIiIIfOPo2r9yn+7vWOlbFnH0bV+5T/wCw9Z3gGT6jHDqsY4r9dw5/wN7fbyWLU1m0xEPSbLmpix5LXniPH7QtNTPrHhkbXOceTWi5P/vWuDO2ByYFLEyXTqfDrIG+n8o4WJ7eS3LBsAgwJmmJu56zzu9/td/Lkst6aR+ew+6/1nqjteD/ABni0+/KTv26TqcE46RxXmPmXNSZaqGUMNU0a43x6jp60e5HnD1bc1xXWsdHgthVN9l/ycuXMeQosSvJBaKTna35N57wOqe8fBYtXpp/La1e5Vdr3itcVMWbxxERE/1Scnekqb7V/wB0nWxFZNl7DJsKxWmjmY5hEr+fIjySfdruRC1aohFQxzHcnNLT7CLJpo4oybzaLamJieY4hXs2ZBoc4NvOzTIBZszNpW9xPJw7jdZvR1lf0RV8NJNLx6SZwDQb2a0vDS5gPUcCQSORB8RbsPOYMsDguihxGJuzJBMIpw0cg/WLO27efeVwS5MxHO2IRVeJNip4YCNEDH8R7rO1Wc4bbkC59QsB2rSjubMjhljNFNUnzWVUWh55C+kxEk91oj4LxqsuOzhhFdXEXlqKh1TDfmIqa8bGeLA8eIKsfSnkibOcUAp9Ikjn3LjYNje2znd9iGmyt+HYezDII4GDzI4mxgdzWhu/wQZVl7H/AKbswmlJ1OhlfLOO6jZpjc7+LU3xJXd0relMK94/qxqSyH0dvyniFXOdPDeNMBBuQx79bg4dlrMHgmf8sV2O19FPTxsdHTPD3F0oaXHiNcWtBHqb80cobNpnGaaXyfhGXyXzeKXCPqzX1Fu/K65cFEvSPipZibmxPoHXbSMaQ15a8ana3EkjU1l/WC21grHiuWq6pzBBiDImGCJgjJMoDyC14c4M7tfLuX3OWSaqWvhxTDTGJ2WEjHuLWzNAtu637JLT3W9SCE6QGyvzHh4hcxsnCGlz2lzAdcm7mggnt7Qr9hMGJxS/nUtJJFpO0cL45A7axu57gRz+Sp+Y8vYriuKUuIxU0Q8njaDG+oaNTrvJAcGnbzufyU/U4njkzdMdFSxEkDiOq9YjBNi7hhg1WG9rhHC2ovgX1AREQEREHlVUzKxjo5GhzHtLHNIu1zXAgtI9RBIXAMs0jf1Tfi78VKIgjPo1Sfuh8XfiuWpyRhtadUlNC8gWBcNRAvewJPep1EiePQiIMqUVO0NZCxrRya24aPYAV6fRqk/dD4u/FSaII2DL1LTyNkbEwPYSWu3JYXNLSW3O1wSPFSSIgIiICIiAiIgIiICIiAiIgIiICIiAiIgIiICIiAiIgIiICIiAiIgIiICIiAiIgIiICIiAiIgIiICIiAiIgIiICIiAiIgIiICIiAiIgIiIP//Z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-108520" y="6525344"/>
            <a:ext cx="9361040" cy="360362"/>
            <a:chOff x="-113" y="11452"/>
            <a:chExt cx="11339" cy="567"/>
          </a:xfrm>
        </p:grpSpPr>
        <p:sp>
          <p:nvSpPr>
            <p:cNvPr id="3" name="Freeform 3"/>
            <p:cNvSpPr>
              <a:spLocks/>
            </p:cNvSpPr>
            <p:nvPr/>
          </p:nvSpPr>
          <p:spPr bwMode="auto">
            <a:xfrm>
              <a:off x="-113" y="11452"/>
              <a:ext cx="11339" cy="567"/>
            </a:xfrm>
            <a:custGeom>
              <a:avLst/>
              <a:gdLst>
                <a:gd name="T0" fmla="+- 0 11112 -113"/>
                <a:gd name="T1" fmla="*/ T0 w 11339"/>
                <a:gd name="T2" fmla="+- 0 11452 11452"/>
                <a:gd name="T3" fmla="*/ 11452 h 567"/>
                <a:gd name="T4" fmla="+- 0 0 -113"/>
                <a:gd name="T5" fmla="*/ T4 w 11339"/>
                <a:gd name="T6" fmla="+- 0 11452 11452"/>
                <a:gd name="T7" fmla="*/ 11452 h 567"/>
                <a:gd name="T8" fmla="+- 0 0 -113"/>
                <a:gd name="T9" fmla="*/ T8 w 11339"/>
                <a:gd name="T10" fmla="+- 0 11906 11452"/>
                <a:gd name="T11" fmla="*/ 11906 h 567"/>
                <a:gd name="T12" fmla="+- 0 11112 -113"/>
                <a:gd name="T13" fmla="*/ T12 w 11339"/>
                <a:gd name="T14" fmla="+- 0 11906 11452"/>
                <a:gd name="T15" fmla="*/ 11906 h 567"/>
                <a:gd name="T16" fmla="+- 0 11112 -113"/>
                <a:gd name="T17" fmla="*/ T16 w 11339"/>
                <a:gd name="T18" fmla="+- 0 11452 11452"/>
                <a:gd name="T19" fmla="*/ 11452 h 567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11339" h="567">
                  <a:moveTo>
                    <a:pt x="11225" y="0"/>
                  </a:moveTo>
                  <a:lnTo>
                    <a:pt x="113" y="0"/>
                  </a:lnTo>
                  <a:lnTo>
                    <a:pt x="113" y="454"/>
                  </a:lnTo>
                  <a:lnTo>
                    <a:pt x="11225" y="454"/>
                  </a:lnTo>
                  <a:lnTo>
                    <a:pt x="11225" y="0"/>
                  </a:lnTo>
                  <a:close/>
                </a:path>
              </a:pathLst>
            </a:custGeom>
            <a:solidFill>
              <a:srgbClr val="D643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GB" dirty="0"/>
            </a:p>
          </p:txBody>
        </p:sp>
      </p:grpSp>
      <p:sp>
        <p:nvSpPr>
          <p:cNvPr id="11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154265" y="6597352"/>
            <a:ext cx="2092500" cy="182000"/>
          </a:xfrm>
          <a:prstGeom prst="rect">
            <a:avLst/>
          </a:prstGeom>
        </p:spPr>
        <p:txBody>
          <a:bodyPr/>
          <a:lstStyle/>
          <a:p>
            <a:r>
              <a:rPr lang="de-DE" sz="1400" dirty="0" smtClean="0">
                <a:solidFill>
                  <a:schemeClr val="bg1"/>
                </a:solidFill>
              </a:rPr>
              <a:t>www.ecovis.com</a:t>
            </a:r>
            <a:endParaRPr lang="de-DE" sz="1400" dirty="0">
              <a:solidFill>
                <a:schemeClr val="bg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51520" y="980728"/>
            <a:ext cx="8629244" cy="5400600"/>
          </a:xfrm>
          <a:prstGeom prst="rect">
            <a:avLst/>
          </a:prstGeom>
          <a:noFill/>
          <a:ln w="1016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3" name="TextBox 12"/>
          <p:cNvSpPr txBox="1"/>
          <p:nvPr/>
        </p:nvSpPr>
        <p:spPr>
          <a:xfrm>
            <a:off x="228599" y="116632"/>
            <a:ext cx="8710389" cy="7232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500" b="1" dirty="0">
              <a:solidFill>
                <a:srgbClr val="A40C17"/>
              </a:solidFill>
              <a:latin typeface="Century Gothic" pitchFamily="34" charset="0"/>
              <a:cs typeface="Arial" pitchFamily="34" charset="0"/>
            </a:endParaRPr>
          </a:p>
          <a:p>
            <a:pPr algn="ctr"/>
            <a:r>
              <a:rPr lang="en-GB" sz="2600" b="1" dirty="0" smtClean="0">
                <a:solidFill>
                  <a:srgbClr val="CD1432"/>
                </a:solidFill>
                <a:latin typeface="Century Gothic" pitchFamily="34" charset="0"/>
                <a:cs typeface="Arial" pitchFamily="34" charset="0"/>
              </a:rPr>
              <a:t>YOUR ECOVIS TEAM</a:t>
            </a:r>
            <a:endParaRPr lang="en-GB" sz="2600" b="1" dirty="0">
              <a:solidFill>
                <a:srgbClr val="CD1432"/>
              </a:solidFill>
              <a:latin typeface="Century Gothic" pitchFamily="34" charset="0"/>
              <a:cs typeface="Arial" pitchFamily="34" charset="0"/>
            </a:endParaRP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7209" y="188640"/>
            <a:ext cx="1747639" cy="6180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8282880" y="6525344"/>
            <a:ext cx="609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66106D8F-B781-4FB3-B8C9-46DBFC37DA10}" type="slidenum">
              <a:rPr lang="en-GB" sz="1400" smtClean="0">
                <a:solidFill>
                  <a:schemeClr val="bg1"/>
                </a:solidFill>
              </a:rPr>
              <a:pPr/>
              <a:t>1</a:t>
            </a:fld>
            <a:endParaRPr lang="en-GB" sz="1400" dirty="0">
              <a:solidFill>
                <a:schemeClr val="bg1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2123728" y="1772813"/>
            <a:ext cx="6552728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ct val="0"/>
              </a:spcBef>
            </a:pPr>
            <a:r>
              <a:rPr lang="en-GB" sz="1100" b="1" dirty="0" smtClean="0">
                <a:solidFill>
                  <a:srgbClr val="A40C17"/>
                </a:solidFill>
                <a:latin typeface="Century Gothic" pitchFamily="34" charset="0"/>
                <a:cs typeface="Arial" pitchFamily="34" charset="0"/>
              </a:rPr>
              <a:t>César Vargas Macedo – Mexico: Audit Staff</a:t>
            </a:r>
          </a:p>
          <a:p>
            <a:pPr algn="just">
              <a:spcBef>
                <a:spcPct val="0"/>
              </a:spcBef>
            </a:pPr>
            <a:endParaRPr lang="en-GB" sz="1100" dirty="0" smtClean="0">
              <a:latin typeface="Century Gothic" pitchFamily="34" charset="0"/>
            </a:endParaRPr>
          </a:p>
          <a:p>
            <a:pPr fontAlgn="base"/>
            <a:r>
              <a:rPr lang="en-GB" sz="1100" dirty="0" smtClean="0">
                <a:latin typeface="Century Gothic" pitchFamily="34" charset="0"/>
              </a:rPr>
              <a:t>César is a public accountant, he has over 5 years of relevant </a:t>
            </a:r>
            <a:r>
              <a:rPr lang="en-GB" sz="1100" dirty="0" smtClean="0">
                <a:latin typeface="Century Gothic" pitchFamily="34" charset="0"/>
              </a:rPr>
              <a:t>experience, regarding </a:t>
            </a:r>
            <a:r>
              <a:rPr lang="en-GB" sz="1100" dirty="0" smtClean="0">
                <a:latin typeface="Century Gothic" pitchFamily="34" charset="0"/>
              </a:rPr>
              <a:t>analysis </a:t>
            </a:r>
            <a:r>
              <a:rPr lang="en-GB" sz="1100" dirty="0">
                <a:latin typeface="Century Gothic" pitchFamily="34" charset="0"/>
              </a:rPr>
              <a:t>and auditing of financial statements, it´s presentation according to the IFRS (International Financial Reporting Standards), reviewing interim and annual statements (including expenses, payroll, stock and taxes accounts), accurate filling of </a:t>
            </a:r>
            <a:r>
              <a:rPr lang="en-GB" sz="1100" dirty="0" smtClean="0">
                <a:latin typeface="Century Gothic" pitchFamily="34" charset="0"/>
              </a:rPr>
              <a:t>tax assurance (SIPRED); </a:t>
            </a:r>
            <a:r>
              <a:rPr lang="en-GB" sz="1100" dirty="0">
                <a:latin typeface="Century Gothic" pitchFamily="34" charset="0"/>
              </a:rPr>
              <a:t>and reviewing, and development of internal control measures.</a:t>
            </a:r>
          </a:p>
          <a:p>
            <a:pPr fontAlgn="base"/>
            <a:r>
              <a:rPr lang="en-US" sz="1100" dirty="0" smtClean="0">
                <a:latin typeface="Century Gothic" panose="020B0502020202020204" pitchFamily="34" charset="0"/>
              </a:rPr>
              <a:t> </a:t>
            </a:r>
            <a:endParaRPr lang="es-MX" sz="1100" dirty="0" smtClean="0">
              <a:latin typeface="Century Gothic" panose="020B0502020202020204" pitchFamily="34" charset="0"/>
            </a:endParaRPr>
          </a:p>
          <a:p>
            <a:pPr fontAlgn="base"/>
            <a:r>
              <a:rPr lang="en-GB" sz="1100" dirty="0" smtClean="0">
                <a:latin typeface="Century Gothic" panose="020B0502020202020204" pitchFamily="34" charset="0"/>
              </a:rPr>
              <a:t>He holds a bachelor degree, as a Public Accountant from the </a:t>
            </a:r>
            <a:r>
              <a:rPr lang="es-MX" sz="1100" dirty="0" smtClean="0">
                <a:latin typeface="Century Gothic" panose="020B0502020202020204" pitchFamily="34" charset="0"/>
              </a:rPr>
              <a:t>Tecnológico de Estudios Superiores de Ecatepec.</a:t>
            </a:r>
            <a:endParaRPr lang="en-GB" sz="1100" dirty="0" smtClean="0">
              <a:latin typeface="Century Gothic" panose="020B0502020202020204" pitchFamily="34" charset="0"/>
            </a:endParaRPr>
          </a:p>
          <a:p>
            <a:pPr fontAlgn="base"/>
            <a:r>
              <a:rPr lang="en-GB" sz="1100" dirty="0" smtClean="0">
                <a:latin typeface="Century Gothic" panose="020B0502020202020204" pitchFamily="34" charset="0"/>
              </a:rPr>
              <a:t> </a:t>
            </a:r>
            <a:endParaRPr lang="es-MX" sz="1100" dirty="0" smtClean="0">
              <a:latin typeface="Century Gothic" panose="020B0502020202020204" pitchFamily="34" charset="0"/>
            </a:endParaRPr>
          </a:p>
          <a:p>
            <a:pPr fontAlgn="base"/>
            <a:r>
              <a:rPr lang="en-GB" sz="1100" dirty="0" smtClean="0">
                <a:latin typeface="Century Gothic" panose="020B0502020202020204" pitchFamily="34" charset="0"/>
              </a:rPr>
              <a:t>Languages</a:t>
            </a:r>
            <a:r>
              <a:rPr lang="en-GB" sz="1100" dirty="0" smtClean="0">
                <a:latin typeface="Century Gothic" panose="020B0502020202020204" pitchFamily="34" charset="0"/>
              </a:rPr>
              <a:t>: Spanish and English</a:t>
            </a:r>
            <a:endParaRPr lang="es-MX" sz="1100" dirty="0" smtClean="0">
              <a:latin typeface="Century Gothic" panose="020B0502020202020204" pitchFamily="34" charset="0"/>
            </a:endParaRPr>
          </a:p>
          <a:p>
            <a:pPr fontAlgn="base"/>
            <a:r>
              <a:rPr lang="en-GB" sz="1100" dirty="0" smtClean="0">
                <a:latin typeface="Century Gothic" panose="020B0502020202020204" pitchFamily="34" charset="0"/>
              </a:rPr>
              <a:t>Telephone: +(52) 5526141690, ext. 113</a:t>
            </a:r>
            <a:endParaRPr lang="es-MX" sz="1100" dirty="0" smtClean="0">
              <a:latin typeface="Century Gothic" panose="020B0502020202020204" pitchFamily="34" charset="0"/>
            </a:endParaRPr>
          </a:p>
          <a:p>
            <a:pPr fontAlgn="base"/>
            <a:r>
              <a:rPr lang="en-GB" sz="1100" dirty="0" smtClean="0">
                <a:latin typeface="Century Gothic" panose="020B0502020202020204" pitchFamily="34" charset="0"/>
              </a:rPr>
              <a:t>E-mail: </a:t>
            </a:r>
            <a:r>
              <a:rPr lang="en-GB" sz="1100" dirty="0" smtClean="0">
                <a:solidFill>
                  <a:srgbClr val="CD1432"/>
                </a:solidFill>
                <a:latin typeface="Century Gothic" pitchFamily="34" charset="0"/>
                <a:hlinkClick r:id="rId4"/>
              </a:rPr>
              <a:t>cesar.vargas@ecovis.mx</a:t>
            </a:r>
            <a:r>
              <a:rPr lang="en-GB" sz="1100" dirty="0" smtClean="0">
                <a:solidFill>
                  <a:srgbClr val="CD1432"/>
                </a:solidFill>
                <a:latin typeface="Century Gothic" pitchFamily="34" charset="0"/>
              </a:rPr>
              <a:t> </a:t>
            </a:r>
          </a:p>
          <a:p>
            <a:pPr fontAlgn="base"/>
            <a:r>
              <a:rPr lang="es-MX" sz="1100" dirty="0" smtClean="0">
                <a:solidFill>
                  <a:srgbClr val="CD1432"/>
                </a:solidFill>
                <a:latin typeface="Century Gothic" pitchFamily="34" charset="0"/>
                <a:hlinkClick r:id="rId5"/>
              </a:rPr>
              <a:t>www.ecovis.com/mexico</a:t>
            </a:r>
            <a:endParaRPr lang="es-MX" sz="1100" dirty="0" smtClean="0">
              <a:solidFill>
                <a:srgbClr val="CD1432"/>
              </a:solidFill>
              <a:latin typeface="Century Gothic" pitchFamily="34" charset="0"/>
            </a:endParaRPr>
          </a:p>
          <a:p>
            <a:pPr fontAlgn="base"/>
            <a:endParaRPr lang="es-MX" sz="1100" b="1" dirty="0">
              <a:solidFill>
                <a:srgbClr val="A40C17"/>
              </a:solidFill>
              <a:latin typeface="Century Gothic" pitchFamily="34" charset="0"/>
              <a:cs typeface="Arial" pitchFamily="34" charset="0"/>
            </a:endParaRPr>
          </a:p>
          <a:p>
            <a:pPr fontAlgn="base"/>
            <a:r>
              <a:rPr lang="en-US" sz="1100" dirty="0">
                <a:latin typeface="Century Gothic" panose="020B0502020202020204" pitchFamily="34" charset="0"/>
              </a:rPr>
              <a:t> </a:t>
            </a:r>
            <a:endParaRPr lang="es-MX" sz="1100" dirty="0">
              <a:latin typeface="Century Gothic" panose="020B0502020202020204" pitchFamily="34" charset="0"/>
            </a:endParaRPr>
          </a:p>
          <a:p>
            <a:pPr algn="just">
              <a:spcBef>
                <a:spcPct val="0"/>
              </a:spcBef>
            </a:pPr>
            <a:endParaRPr lang="en-GB" sz="1100" dirty="0">
              <a:latin typeface="Century Gothic" pitchFamily="34" charset="0"/>
            </a:endParaRPr>
          </a:p>
        </p:txBody>
      </p:sp>
      <p:pic>
        <p:nvPicPr>
          <p:cNvPr id="1026" name="0 Imagen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75" y="3726214"/>
            <a:ext cx="1532435" cy="10261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18656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AutoShape 2" descr="data:image/jpeg;base64,/9j/4AAQSkZJRgABAQAAAQABAAD/2wCEAAkGBg8GDxUQEBQQExUUEBcUFxUVExcWERAVExAWFBoUFBIYGyYhGyUoHRQVITsgLygpLDgsFR4xODA2NiYrLCoBCQoKDQwNGg8PGi8kHyI1MS01KjU0KTQuLCw1NTUsLjAsKiwsLCo1LDUsKSwsNTU1KSwwLCwpKSw1NSo1LC8yLf/AABEIAGoAtAMBIgACEQEDEQH/xAAbAAEAAwEBAQEAAAAAAAAAAAAABQYHBAMBAv/EAEQQAAEDAgQCBQgFCQkBAAAAAAEAAgMEEQUGEiETMQcyQWGBFCI1UXF0kaEWYnO00SMkQkNSU3LBwzNUk6Kxs8LT8BX/xAAaAQEBAQADAQAAAAAAAAAAAAAABQQBAwYC/8QAIxEBAAIBBAICAwEAAAAAAAAAAAECAwQFEVEhMXGRE8HREv/aAAwDAQACEQMRAD8A3FERAREQEREBERAREQEREBERAREQEREBERAREQEREBERAREQEREBERAREQEREBERAREQEREBERAREQEREBERBGZlrH4fRVE0Zs+Omle02Bs5kTnA2PPcDZVjL2YDjNo31lRFLy0llNpefqO4Py5qxZx9G1fuU/3d6xwrLny2xzHC3tmhx6vHeLeJjjiftsv/AMif++VH+HTf9Kz/AKQ8y4jlWpjihqnkOh1nXDATfiObtaMdgC9su59lwy0c95Y+V/1jB3H9Idx371A9LOIxYpVQSROD2mm5jsPGfsRzB7lQ2+2PNliJ+kjddJn0VJmfXcemhZTbV43Qw1ElXOHSM1ENipw2+ojYGI+pSNTRSUbC+Suna0C5LmUwA8eCqxl3N8GA4VTN/tJeDtGDy85273fo/wCvcqvjOPT46/VK7YHzWDZjPYP581l1OauO9qx3Lft+2ZdTWt7eK99/C14bmuSqxGCCKaWSJz3tcZGQjXanleNIZG0jdg7fBX9Y5k70lTfav+6TrYJgXNIGxsbH1G2xXxgvN68ybnp8enzRTH64hAYz0gYZgUhimnZxBzYwOe9vc4MBt7Cv3gOecPzK8xU0zXvDS4sLXNfYEAmzgL8x8VmPRTjlNlerqabELQ1L5rcWQWuQTdjnnq3J1X5G/PktckwWmnlbUhjBK0O0ytA12e3SbkdYb8jcXAXemJG6XWe5HzVXV+KVdBWPjcadp0aYwzXpkA1k3/ZLDb6y8889JTss4nT0rNHC811QSLuDZHFoAPZYAu+CDRroqx0g43NgVAZqZzRLxYmMBaHNkMkgZpt7CTf6qr+csx4jl2poKdk0Z8p0xyOMLdn62tc9ovt1uXcg0dFnGYsx4nDjceHU80LGTRB4c+EPMdmPJGxF+p/mX3Fs44lkaqp46409RBUP0CSJjopYyC0G7dRBtrB+O6DRrpdZznDM2I0GMU9BTSwsZUsBBfCH8M3cDvffq/NTtNh+M08jHPqqWVgkHEZ5OY3OZ26X6jY9vggtKIiAiIgIiIIfOPo2r9yn+7vWOlbFnH0bV+5T/wCw9Z3gGT6jHDqsY4r9dw5/wN7fbyWLU1m0xEPSbLmpix5LXniPH7QtNTPrHhkbXOceTWi5P/vWuDO2ByYFLEyXTqfDrIG+n8o4WJ7eS3LBsAgwJmmJu56zzu9/td/Lkst6aR+ew+6/1nqjteD/ABni0+/KTv26TqcE46RxXmPmXNSZaqGUMNU0a43x6jp60e5HnD1bc1xXWsdHgthVN9l/ycuXMeQosSvJBaKTna35N57wOqe8fBYtXpp/La1e5Vdr3itcVMWbxxERE/1Scnekqb7V/wB0nWxFZNl7DJsKxWmjmY5hEr+fIjySfdruRC1aohFQxzHcnNLT7CLJpo4oybzaLamJieY4hXs2ZBoc4NvOzTIBZszNpW9xPJw7jdZvR1lf0RV8NJNLx6SZwDQb2a0vDS5gPUcCQSORB8RbsPOYMsDguihxGJuzJBMIpw0cg/WLO27efeVwS5MxHO2IRVeJNip4YCNEDH8R7rO1Wc4bbkC59QsB2rSjubMjhljNFNUnzWVUWh55C+kxEk91oj4LxqsuOzhhFdXEXlqKh1TDfmIqa8bGeLA8eIKsfSnkibOcUAp9Ikjn3LjYNje2znd9iGmyt+HYezDII4GDzI4mxgdzWhu/wQZVl7H/AKbswmlJ1OhlfLOO6jZpjc7+LU3xJXd0relMK94/qxqSyH0dvyniFXOdPDeNMBBuQx79bg4dlrMHgmf8sV2O19FPTxsdHTPD3F0oaXHiNcWtBHqb80cobNpnGaaXyfhGXyXzeKXCPqzX1Fu/K65cFEvSPipZibmxPoHXbSMaQ15a8ana3EkjU1l/WC21grHiuWq6pzBBiDImGCJgjJMoDyC14c4M7tfLuX3OWSaqWvhxTDTGJ2WEjHuLWzNAtu637JLT3W9SCE6QGyvzHh4hcxsnCGlz2lzAdcm7mggnt7Qr9hMGJxS/nUtJJFpO0cL45A7axu57gRz+Sp+Y8vYriuKUuIxU0Q8njaDG+oaNTrvJAcGnbzufyU/U4njkzdMdFSxEkDiOq9YjBNi7hhg1WG9rhHC2ovgX1AREQEREHlVUzKxjo5GhzHtLHNIu1zXAgtI9RBIXAMs0jf1Tfi78VKIgjPo1Sfuh8XfiuWpyRhtadUlNC8gWBcNRAvewJPep1EiePQiIMqUVO0NZCxrRya24aPYAV6fRqk/dD4u/FSaII2DL1LTyNkbEwPYSWu3JYXNLSW3O1wSPFSSIgIiICIiAiIgIiICIiAiIgIiICIiAiIgIiICIiAiIgIiICIiAiIgIiICIiAiIgIiICIiAiIgIiICIiAiIgIiICIiAiIgIiICIiAiIgIiIP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9" name="AutoShape 4" descr="data:image/jpeg;base64,/9j/4AAQSkZJRgABAQAAAQABAAD/2wCEAAkGBg8GDxUQEBQQExUUEBcUFxUVExcWERAVExAWFBoUFBIYGyYhGyUoHRQVITsgLygpLDgsFR4xODA2NiYrLCoBCQoKDQwNGg8PGi8kHyI1MS01KjU0KTQuLCw1NTUsLjAsKiwsLCo1LDUsKSwsNTU1KSwwLCwpKSw1NSo1LC8yLf/AABEIAGoAtAMBIgACEQEDEQH/xAAbAAEAAwEBAQEAAAAAAAAAAAAABQYHBAMBAv/EAEQQAAEDAgQCBQgFCQkBAAAAAAEAAgMEEQUGEiETMQcyQWGBFCI1UXF0kaEWYnO00SMkQkNSU3LBwzNUk6Kxs8LT8BX/xAAaAQEBAQADAQAAAAAAAAAAAAAABQQBAwYC/8QAIxEBAAIBBAICAwEAAAAAAAAAAAECAwQFEVEhMXGRE8HREv/aAAwDAQACEQMRAD8A3FERAREQEREBERAREQEREBERAREQEREBERAREQEREBERAREQEREBERAREQEREBERAREQEREBERAREQEREBERBGZlrH4fRVE0Zs+Omle02Bs5kTnA2PPcDZVjL2YDjNo31lRFLy0llNpefqO4Py5qxZx9G1fuU/3d6xwrLny2xzHC3tmhx6vHeLeJjjiftsv/AMif++VH+HTf9Kz/AKQ8y4jlWpjihqnkOh1nXDATfiObtaMdgC9su59lwy0c95Y+V/1jB3H9Idx371A9LOIxYpVQSROD2mm5jsPGfsRzB7lQ2+2PNliJ+kjddJn0VJmfXcemhZTbV43Qw1ElXOHSM1ENipw2+ojYGI+pSNTRSUbC+Suna0C5LmUwA8eCqxl3N8GA4VTN/tJeDtGDy85273fo/wCvcqvjOPT46/VK7YHzWDZjPYP581l1OauO9qx3Lft+2ZdTWt7eK99/C14bmuSqxGCCKaWSJz3tcZGQjXanleNIZG0jdg7fBX9Y5k70lTfav+6TrYJgXNIGxsbH1G2xXxgvN68ybnp8enzRTH64hAYz0gYZgUhimnZxBzYwOe9vc4MBt7Cv3gOecPzK8xU0zXvDS4sLXNfYEAmzgL8x8VmPRTjlNlerqabELQ1L5rcWQWuQTdjnnq3J1X5G/PktckwWmnlbUhjBK0O0ytA12e3SbkdYb8jcXAXemJG6XWe5HzVXV+KVdBWPjcadp0aYwzXpkA1k3/ZLDb6y8889JTss4nT0rNHC811QSLuDZHFoAPZYAu+CDRroqx0g43NgVAZqZzRLxYmMBaHNkMkgZpt7CTf6qr+csx4jl2poKdk0Z8p0xyOMLdn62tc9ovt1uXcg0dFnGYsx4nDjceHU80LGTRB4c+EPMdmPJGxF+p/mX3Fs44lkaqp46409RBUP0CSJjopYyC0G7dRBtrB+O6DRrpdZznDM2I0GMU9BTSwsZUsBBfCH8M3cDvffq/NTtNh+M08jHPqqWVgkHEZ5OY3OZ26X6jY9vggtKIiAiIgIiIIfOPo2r9yn+7vWOlbFnH0bV+5T/wCw9Z3gGT6jHDqsY4r9dw5/wN7fbyWLU1m0xEPSbLmpix5LXniPH7QtNTPrHhkbXOceTWi5P/vWuDO2ByYFLEyXTqfDrIG+n8o4WJ7eS3LBsAgwJmmJu56zzu9/td/Lkst6aR+ew+6/1nqjteD/ABni0+/KTv26TqcE46RxXmPmXNSZaqGUMNU0a43x6jp60e5HnD1bc1xXWsdHgthVN9l/ycuXMeQosSvJBaKTna35N57wOqe8fBYtXpp/La1e5Vdr3itcVMWbxxERE/1Scnekqb7V/wB0nWxFZNl7DJsKxWmjmY5hEr+fIjySfdruRC1aohFQxzHcnNLT7CLJpo4oybzaLamJieY4hXs2ZBoc4NvOzTIBZszNpW9xPJw7jdZvR1lf0RV8NJNLx6SZwDQb2a0vDS5gPUcCQSORB8RbsPOYMsDguihxGJuzJBMIpw0cg/WLO27efeVwS5MxHO2IRVeJNip4YCNEDH8R7rO1Wc4bbkC59QsB2rSjubMjhljNFNUnzWVUWh55C+kxEk91oj4LxqsuOzhhFdXEXlqKh1TDfmIqa8bGeLA8eIKsfSnkibOcUAp9Ikjn3LjYNje2znd9iGmyt+HYezDII4GDzI4mxgdzWhu/wQZVl7H/AKbswmlJ1OhlfLOO6jZpjc7+LU3xJXd0relMK94/qxqSyH0dvyniFXOdPDeNMBBuQx79bg4dlrMHgmf8sV2O19FPTxsdHTPD3F0oaXHiNcWtBHqb80cobNpnGaaXyfhGXyXzeKXCPqzX1Fu/K65cFEvSPipZibmxPoHXbSMaQ15a8ana3EkjU1l/WC21grHiuWq6pzBBiDImGCJgjJMoDyC14c4M7tfLuX3OWSaqWvhxTDTGJ2WEjHuLWzNAtu637JLT3W9SCE6QGyvzHh4hcxsnCGlz2lzAdcm7mggnt7Qr9hMGJxS/nUtJJFpO0cL45A7axu57gRz+Sp+Y8vYriuKUuIxU0Q8njaDG+oaNTrvJAcGnbzufyU/U4njkzdMdFSxEkDiOq9YjBNi7hhg1WG9rhHC2ovgX1AREQEREHlVUzKxjo5GhzHtLHNIu1zXAgtI9RBIXAMs0jf1Tfi78VKIgjPo1Sfuh8XfiuWpyRhtadUlNC8gWBcNRAvewJPep1EiePQiIMqUVO0NZCxrRya24aPYAV6fRqk/dD4u/FSaII2DL1LTyNkbEwPYSWu3JYXNLSW3O1wSPFSSIgIiICIiAiIgIiICIiAiIgIiICIiAiIgIiICIiAiIgIiICIiAiIgIiICIiAiIgIiICIiAiIgIiICIiAiIgIiICIiAiIgIiICIiAiIgIiIP//Z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-108520" y="6525344"/>
            <a:ext cx="9361040" cy="360362"/>
            <a:chOff x="-113" y="11452"/>
            <a:chExt cx="11339" cy="567"/>
          </a:xfrm>
        </p:grpSpPr>
        <p:sp>
          <p:nvSpPr>
            <p:cNvPr id="3" name="Freeform 3"/>
            <p:cNvSpPr>
              <a:spLocks/>
            </p:cNvSpPr>
            <p:nvPr/>
          </p:nvSpPr>
          <p:spPr bwMode="auto">
            <a:xfrm>
              <a:off x="-113" y="11452"/>
              <a:ext cx="11339" cy="567"/>
            </a:xfrm>
            <a:custGeom>
              <a:avLst/>
              <a:gdLst>
                <a:gd name="T0" fmla="+- 0 11112 -113"/>
                <a:gd name="T1" fmla="*/ T0 w 11339"/>
                <a:gd name="T2" fmla="+- 0 11452 11452"/>
                <a:gd name="T3" fmla="*/ 11452 h 567"/>
                <a:gd name="T4" fmla="+- 0 0 -113"/>
                <a:gd name="T5" fmla="*/ T4 w 11339"/>
                <a:gd name="T6" fmla="+- 0 11452 11452"/>
                <a:gd name="T7" fmla="*/ 11452 h 567"/>
                <a:gd name="T8" fmla="+- 0 0 -113"/>
                <a:gd name="T9" fmla="*/ T8 w 11339"/>
                <a:gd name="T10" fmla="+- 0 11906 11452"/>
                <a:gd name="T11" fmla="*/ 11906 h 567"/>
                <a:gd name="T12" fmla="+- 0 11112 -113"/>
                <a:gd name="T13" fmla="*/ T12 w 11339"/>
                <a:gd name="T14" fmla="+- 0 11906 11452"/>
                <a:gd name="T15" fmla="*/ 11906 h 567"/>
                <a:gd name="T16" fmla="+- 0 11112 -113"/>
                <a:gd name="T17" fmla="*/ T16 w 11339"/>
                <a:gd name="T18" fmla="+- 0 11452 11452"/>
                <a:gd name="T19" fmla="*/ 11452 h 567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11339" h="567">
                  <a:moveTo>
                    <a:pt x="11225" y="0"/>
                  </a:moveTo>
                  <a:lnTo>
                    <a:pt x="113" y="0"/>
                  </a:lnTo>
                  <a:lnTo>
                    <a:pt x="113" y="454"/>
                  </a:lnTo>
                  <a:lnTo>
                    <a:pt x="11225" y="454"/>
                  </a:lnTo>
                  <a:lnTo>
                    <a:pt x="11225" y="0"/>
                  </a:lnTo>
                  <a:close/>
                </a:path>
              </a:pathLst>
            </a:custGeom>
            <a:solidFill>
              <a:srgbClr val="D643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GB" dirty="0"/>
            </a:p>
          </p:txBody>
        </p:sp>
      </p:grpSp>
      <p:sp>
        <p:nvSpPr>
          <p:cNvPr id="11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154265" y="6597352"/>
            <a:ext cx="2092500" cy="182000"/>
          </a:xfrm>
          <a:prstGeom prst="rect">
            <a:avLst/>
          </a:prstGeom>
        </p:spPr>
        <p:txBody>
          <a:bodyPr/>
          <a:lstStyle/>
          <a:p>
            <a:r>
              <a:rPr lang="de-DE" sz="1400" dirty="0" smtClean="0">
                <a:solidFill>
                  <a:schemeClr val="bg1"/>
                </a:solidFill>
              </a:rPr>
              <a:t>www.ecovis.com</a:t>
            </a:r>
            <a:endParaRPr lang="de-DE" sz="1400" dirty="0">
              <a:solidFill>
                <a:schemeClr val="bg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51520" y="980728"/>
            <a:ext cx="8629244" cy="5400600"/>
          </a:xfrm>
          <a:prstGeom prst="rect">
            <a:avLst/>
          </a:prstGeom>
          <a:noFill/>
          <a:ln w="1016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3" name="TextBox 12"/>
          <p:cNvSpPr txBox="1"/>
          <p:nvPr/>
        </p:nvSpPr>
        <p:spPr>
          <a:xfrm>
            <a:off x="228599" y="116632"/>
            <a:ext cx="8710389" cy="7232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500" b="1" dirty="0">
              <a:solidFill>
                <a:srgbClr val="A40C17"/>
              </a:solidFill>
              <a:latin typeface="Century Gothic" pitchFamily="34" charset="0"/>
              <a:cs typeface="Arial" pitchFamily="34" charset="0"/>
            </a:endParaRPr>
          </a:p>
          <a:p>
            <a:pPr algn="ctr"/>
            <a:r>
              <a:rPr lang="en-GB" sz="2600" b="1" dirty="0" smtClean="0">
                <a:solidFill>
                  <a:srgbClr val="CD1432"/>
                </a:solidFill>
                <a:latin typeface="Century Gothic" pitchFamily="34" charset="0"/>
                <a:cs typeface="Arial" pitchFamily="34" charset="0"/>
              </a:rPr>
              <a:t>YOUR ECOVIS TEAM</a:t>
            </a:r>
            <a:endParaRPr lang="en-GB" sz="2600" b="1" dirty="0">
              <a:solidFill>
                <a:srgbClr val="CD1432"/>
              </a:solidFill>
              <a:latin typeface="Century Gothic" pitchFamily="34" charset="0"/>
              <a:cs typeface="Arial" pitchFamily="34" charset="0"/>
            </a:endParaRP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7209" y="188640"/>
            <a:ext cx="1747639" cy="6180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8282880" y="6525344"/>
            <a:ext cx="609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66106D8F-B781-4FB3-B8C9-46DBFC37DA10}" type="slidenum">
              <a:rPr lang="en-GB" sz="1400" smtClean="0">
                <a:solidFill>
                  <a:schemeClr val="bg1"/>
                </a:solidFill>
              </a:rPr>
              <a:pPr/>
              <a:t>2</a:t>
            </a:fld>
            <a:endParaRPr lang="en-GB" sz="1400" dirty="0">
              <a:solidFill>
                <a:schemeClr val="bg1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2123728" y="1772813"/>
            <a:ext cx="6552728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ct val="0"/>
              </a:spcBef>
            </a:pPr>
            <a:r>
              <a:rPr lang="es-MX" sz="1100" b="1" dirty="0" smtClean="0">
                <a:solidFill>
                  <a:srgbClr val="A40C17"/>
                </a:solidFill>
                <a:latin typeface="Century Gothic" pitchFamily="34" charset="0"/>
                <a:cs typeface="Arial" pitchFamily="34" charset="0"/>
              </a:rPr>
              <a:t>César Vargas Macedo – Mexico: </a:t>
            </a:r>
            <a:r>
              <a:rPr lang="es-MX" sz="1100" b="1" dirty="0" smtClean="0">
                <a:solidFill>
                  <a:srgbClr val="A40C17"/>
                </a:solidFill>
                <a:latin typeface="Century Gothic" pitchFamily="34" charset="0"/>
                <a:cs typeface="Arial" pitchFamily="34" charset="0"/>
              </a:rPr>
              <a:t>Audit</a:t>
            </a:r>
            <a:r>
              <a:rPr lang="es-MX" sz="1100" b="1" dirty="0" smtClean="0">
                <a:solidFill>
                  <a:srgbClr val="A40C17"/>
                </a:solidFill>
                <a:latin typeface="Century Gothic" pitchFamily="34" charset="0"/>
                <a:cs typeface="Arial" pitchFamily="34" charset="0"/>
              </a:rPr>
              <a:t> Staff</a:t>
            </a:r>
          </a:p>
          <a:p>
            <a:pPr algn="just">
              <a:spcBef>
                <a:spcPct val="0"/>
              </a:spcBef>
            </a:pPr>
            <a:endParaRPr lang="es-MX" sz="1100" dirty="0" smtClean="0">
              <a:latin typeface="Century Gothic" pitchFamily="34" charset="0"/>
            </a:endParaRPr>
          </a:p>
          <a:p>
            <a:pPr fontAlgn="base"/>
            <a:r>
              <a:rPr lang="es-MX" sz="1100" dirty="0" smtClean="0">
                <a:latin typeface="Century Gothic" pitchFamily="34" charset="0"/>
              </a:rPr>
              <a:t>César tiene 5 años de experiencia relevante</a:t>
            </a:r>
            <a:r>
              <a:rPr lang="es-MX" sz="1100" dirty="0">
                <a:latin typeface="Century Gothic" pitchFamily="34" charset="0"/>
              </a:rPr>
              <a:t>. Tiene experiencia en el </a:t>
            </a:r>
            <a:r>
              <a:rPr lang="es-MX" sz="1100" dirty="0" smtClean="0">
                <a:latin typeface="Century Gothic" pitchFamily="34" charset="0"/>
              </a:rPr>
              <a:t>análisis y auditoria </a:t>
            </a:r>
            <a:r>
              <a:rPr lang="es-MX" sz="1100" dirty="0">
                <a:latin typeface="Century Gothic" pitchFamily="34" charset="0"/>
              </a:rPr>
              <a:t>de estados financieros, su presentación de acuerdo a las Normas Internacionales de Información Financiera, </a:t>
            </a:r>
            <a:r>
              <a:rPr lang="es-MX" sz="1100" dirty="0" smtClean="0">
                <a:latin typeface="Century Gothic" pitchFamily="34" charset="0"/>
              </a:rPr>
              <a:t>establecimiento de procedimientos intermedios y finales de revisión de cuentas de balance y resultados, llenado de dictámenes fiscales (SIPRED), y </a:t>
            </a:r>
            <a:r>
              <a:rPr lang="es-MX" sz="1100" dirty="0">
                <a:latin typeface="Century Gothic" pitchFamily="34" charset="0"/>
              </a:rPr>
              <a:t>revisión y desarrollo de medidas de control interno.</a:t>
            </a:r>
          </a:p>
          <a:p>
            <a:pPr fontAlgn="base"/>
            <a:endParaRPr lang="es-MX" sz="1100" dirty="0" smtClean="0">
              <a:latin typeface="Century Gothic" pitchFamily="34" charset="0"/>
            </a:endParaRPr>
          </a:p>
          <a:p>
            <a:pPr fontAlgn="base"/>
            <a:r>
              <a:rPr lang="es-MX" sz="1100" dirty="0" smtClean="0">
                <a:latin typeface="Century Gothic" pitchFamily="34" charset="0"/>
              </a:rPr>
              <a:t>Estudió la carrera de Contador Público en el Tecnológico de Estudios Superiores de Ecatepec.</a:t>
            </a:r>
          </a:p>
          <a:p>
            <a:pPr fontAlgn="base"/>
            <a:endParaRPr lang="es-MX" sz="1100" dirty="0" smtClean="0">
              <a:latin typeface="Century Gothic" pitchFamily="34" charset="0"/>
            </a:endParaRPr>
          </a:p>
          <a:p>
            <a:pPr fontAlgn="base"/>
            <a:r>
              <a:rPr lang="es-MX" sz="1100" dirty="0" smtClean="0">
                <a:latin typeface="Century Gothic" pitchFamily="34" charset="0"/>
              </a:rPr>
              <a:t>Idiomas</a:t>
            </a:r>
            <a:r>
              <a:rPr lang="es-MX" sz="1100" dirty="0" smtClean="0">
                <a:latin typeface="Century Gothic" pitchFamily="34" charset="0"/>
              </a:rPr>
              <a:t>: Español e Inglés</a:t>
            </a:r>
          </a:p>
          <a:p>
            <a:pPr fontAlgn="base"/>
            <a:r>
              <a:rPr lang="es-MX" sz="1100" dirty="0" smtClean="0">
                <a:latin typeface="Century Gothic" pitchFamily="34" charset="0"/>
              </a:rPr>
              <a:t>Teléfono: +(52) 5526141690, ext. 113</a:t>
            </a:r>
          </a:p>
          <a:p>
            <a:pPr fontAlgn="base"/>
            <a:r>
              <a:rPr lang="es-MX" sz="1100" dirty="0" smtClean="0">
                <a:latin typeface="Century Gothic" pitchFamily="34" charset="0"/>
              </a:rPr>
              <a:t>E-mail: </a:t>
            </a:r>
            <a:r>
              <a:rPr lang="es-MX" sz="1100" dirty="0" smtClean="0">
                <a:solidFill>
                  <a:srgbClr val="CD1432"/>
                </a:solidFill>
                <a:latin typeface="Century Gothic" pitchFamily="34" charset="0"/>
                <a:hlinkClick r:id="rId4"/>
              </a:rPr>
              <a:t>cesar.vargas@ecovis.mx</a:t>
            </a:r>
            <a:r>
              <a:rPr lang="es-MX" sz="1100" dirty="0" smtClean="0">
                <a:solidFill>
                  <a:srgbClr val="CD1432"/>
                </a:solidFill>
                <a:latin typeface="Century Gothic" pitchFamily="34" charset="0"/>
              </a:rPr>
              <a:t> </a:t>
            </a:r>
          </a:p>
          <a:p>
            <a:pPr fontAlgn="base"/>
            <a:r>
              <a:rPr lang="es-MX" sz="1100" dirty="0" smtClean="0">
                <a:solidFill>
                  <a:srgbClr val="CD1432"/>
                </a:solidFill>
                <a:latin typeface="Century Gothic" pitchFamily="34" charset="0"/>
                <a:hlinkClick r:id="rId5"/>
              </a:rPr>
              <a:t>www.ecovis.com/mexico</a:t>
            </a:r>
            <a:endParaRPr lang="es-MX" sz="1100" dirty="0" smtClean="0">
              <a:solidFill>
                <a:srgbClr val="CD1432"/>
              </a:solidFill>
              <a:latin typeface="Century Gothic" pitchFamily="34" charset="0"/>
            </a:endParaRPr>
          </a:p>
          <a:p>
            <a:pPr fontAlgn="base"/>
            <a:endParaRPr lang="es-MX" sz="1100" b="1" dirty="0">
              <a:solidFill>
                <a:srgbClr val="A40C17"/>
              </a:solidFill>
              <a:latin typeface="Century Gothic" pitchFamily="34" charset="0"/>
              <a:cs typeface="Arial" pitchFamily="34" charset="0"/>
            </a:endParaRPr>
          </a:p>
          <a:p>
            <a:pPr fontAlgn="base"/>
            <a:r>
              <a:rPr lang="en-US" sz="1100" dirty="0">
                <a:latin typeface="Century Gothic" panose="020B0502020202020204" pitchFamily="34" charset="0"/>
              </a:rPr>
              <a:t> </a:t>
            </a:r>
            <a:endParaRPr lang="es-MX" sz="1100" dirty="0">
              <a:latin typeface="Century Gothic" panose="020B0502020202020204" pitchFamily="34" charset="0"/>
            </a:endParaRPr>
          </a:p>
          <a:p>
            <a:pPr algn="just">
              <a:spcBef>
                <a:spcPct val="0"/>
              </a:spcBef>
            </a:pPr>
            <a:endParaRPr lang="en-GB" sz="1100" dirty="0">
              <a:latin typeface="Century Gothic" pitchFamily="34" charset="0"/>
            </a:endParaRPr>
          </a:p>
        </p:txBody>
      </p:sp>
      <p:pic>
        <p:nvPicPr>
          <p:cNvPr id="1026" name="0 Imagen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75" y="3726214"/>
            <a:ext cx="1532435" cy="10261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27143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240</TotalTime>
  <Words>194</Words>
  <Application>Microsoft Office PowerPoint</Application>
  <PresentationFormat>Presentación en pantalla (4:3)</PresentationFormat>
  <Paragraphs>34</Paragraphs>
  <Slides>2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Presentación de PowerPoint</vt:lpstr>
      <vt:lpstr>Presentación de PowerPoint</vt:lpstr>
    </vt:vector>
  </TitlesOfParts>
  <Company>QSH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QSH</dc:creator>
  <cp:lastModifiedBy>Ricardo</cp:lastModifiedBy>
  <cp:revision>6</cp:revision>
  <dcterms:created xsi:type="dcterms:W3CDTF">2016-04-05T18:35:05Z</dcterms:created>
  <dcterms:modified xsi:type="dcterms:W3CDTF">2016-09-23T19:43:37Z</dcterms:modified>
</cp:coreProperties>
</file>