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2" r:id="rId2"/>
    <p:sldId id="263" r:id="rId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4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68F531E-6823-412F-A60D-E9C377462C41}" type="datetimeFigureOut">
              <a:rPr lang="en-GB" smtClean="0"/>
              <a:pPr/>
              <a:t>16/08/2016</a:t>
            </a:fld>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410C486-8FA8-4832-AC03-25274C1F46F1}" type="slidenum">
              <a:rPr lang="en-GB" smtClean="0"/>
              <a:pPr/>
              <a:t>‹Nº›</a:t>
            </a:fld>
            <a:endParaRPr lang="en-GB" dirty="0"/>
          </a:p>
        </p:txBody>
      </p:sp>
    </p:spTree>
    <p:extLst>
      <p:ext uri="{BB962C8B-B14F-4D97-AF65-F5344CB8AC3E}">
        <p14:creationId xmlns:p14="http://schemas.microsoft.com/office/powerpoint/2010/main" val="72299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C486-8FA8-4832-AC03-25274C1F46F1}" type="slidenum">
              <a:rPr lang="en-GB" smtClean="0"/>
              <a:pPr/>
              <a:t>1</a:t>
            </a:fld>
            <a:endParaRPr lang="en-GB" dirty="0"/>
          </a:p>
        </p:txBody>
      </p:sp>
    </p:spTree>
    <p:extLst>
      <p:ext uri="{BB962C8B-B14F-4D97-AF65-F5344CB8AC3E}">
        <p14:creationId xmlns:p14="http://schemas.microsoft.com/office/powerpoint/2010/main" val="92487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C486-8FA8-4832-AC03-25274C1F46F1}" type="slidenum">
              <a:rPr lang="en-GB" smtClean="0"/>
              <a:pPr/>
              <a:t>2</a:t>
            </a:fld>
            <a:endParaRPr lang="en-GB" dirty="0"/>
          </a:p>
        </p:txBody>
      </p:sp>
    </p:spTree>
    <p:extLst>
      <p:ext uri="{BB962C8B-B14F-4D97-AF65-F5344CB8AC3E}">
        <p14:creationId xmlns:p14="http://schemas.microsoft.com/office/powerpoint/2010/main" val="92487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80477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115679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90705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44757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5282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89872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50417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08925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99461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409926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51738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06163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ecovis.com/mexi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ecovis.com/mexi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AutoShape 4"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2" name="Group 2"/>
          <p:cNvGrpSpPr>
            <a:grpSpLocks/>
          </p:cNvGrpSpPr>
          <p:nvPr/>
        </p:nvGrpSpPr>
        <p:grpSpPr bwMode="auto">
          <a:xfrm>
            <a:off x="-108520" y="6525344"/>
            <a:ext cx="9361040" cy="360362"/>
            <a:chOff x="-113" y="11452"/>
            <a:chExt cx="11339" cy="567"/>
          </a:xfrm>
        </p:grpSpPr>
        <p:sp>
          <p:nvSpPr>
            <p:cNvPr id="3" name="Freeform 3"/>
            <p:cNvSpPr>
              <a:spLocks/>
            </p:cNvSpPr>
            <p:nvPr/>
          </p:nvSpPr>
          <p:spPr bwMode="auto">
            <a:xfrm>
              <a:off x="-113" y="11452"/>
              <a:ext cx="11339" cy="567"/>
            </a:xfrm>
            <a:custGeom>
              <a:avLst/>
              <a:gdLst>
                <a:gd name="T0" fmla="+- 0 11112 -113"/>
                <a:gd name="T1" fmla="*/ T0 w 11339"/>
                <a:gd name="T2" fmla="+- 0 11452 11452"/>
                <a:gd name="T3" fmla="*/ 11452 h 567"/>
                <a:gd name="T4" fmla="+- 0 0 -113"/>
                <a:gd name="T5" fmla="*/ T4 w 11339"/>
                <a:gd name="T6" fmla="+- 0 11452 11452"/>
                <a:gd name="T7" fmla="*/ 11452 h 567"/>
                <a:gd name="T8" fmla="+- 0 0 -113"/>
                <a:gd name="T9" fmla="*/ T8 w 11339"/>
                <a:gd name="T10" fmla="+- 0 11906 11452"/>
                <a:gd name="T11" fmla="*/ 11906 h 567"/>
                <a:gd name="T12" fmla="+- 0 11112 -113"/>
                <a:gd name="T13" fmla="*/ T12 w 11339"/>
                <a:gd name="T14" fmla="+- 0 11906 11452"/>
                <a:gd name="T15" fmla="*/ 11906 h 567"/>
                <a:gd name="T16" fmla="+- 0 11112 -113"/>
                <a:gd name="T17" fmla="*/ T16 w 11339"/>
                <a:gd name="T18" fmla="+- 0 11452 11452"/>
                <a:gd name="T19" fmla="*/ 11452 h 567"/>
              </a:gdLst>
              <a:ahLst/>
              <a:cxnLst>
                <a:cxn ang="0">
                  <a:pos x="T1" y="T3"/>
                </a:cxn>
                <a:cxn ang="0">
                  <a:pos x="T5" y="T7"/>
                </a:cxn>
                <a:cxn ang="0">
                  <a:pos x="T9" y="T11"/>
                </a:cxn>
                <a:cxn ang="0">
                  <a:pos x="T13" y="T15"/>
                </a:cxn>
                <a:cxn ang="0">
                  <a:pos x="T17" y="T19"/>
                </a:cxn>
              </a:cxnLst>
              <a:rect l="0" t="0" r="r" b="b"/>
              <a:pathLst>
                <a:path w="11339" h="567">
                  <a:moveTo>
                    <a:pt x="11225" y="0"/>
                  </a:moveTo>
                  <a:lnTo>
                    <a:pt x="113" y="0"/>
                  </a:lnTo>
                  <a:lnTo>
                    <a:pt x="113" y="454"/>
                  </a:lnTo>
                  <a:lnTo>
                    <a:pt x="11225" y="454"/>
                  </a:lnTo>
                  <a:lnTo>
                    <a:pt x="11225" y="0"/>
                  </a:lnTo>
                  <a:close/>
                </a:path>
              </a:pathLst>
            </a:custGeom>
            <a:solidFill>
              <a:srgbClr val="D64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GB" dirty="0"/>
            </a:p>
          </p:txBody>
        </p:sp>
      </p:grpSp>
      <p:sp>
        <p:nvSpPr>
          <p:cNvPr id="11" name="Date Placeholder 3"/>
          <p:cNvSpPr>
            <a:spLocks noGrp="1"/>
          </p:cNvSpPr>
          <p:nvPr>
            <p:ph type="dt" sz="half" idx="4294967295"/>
          </p:nvPr>
        </p:nvSpPr>
        <p:spPr>
          <a:xfrm>
            <a:off x="154265" y="6597352"/>
            <a:ext cx="2092500" cy="182000"/>
          </a:xfrm>
          <a:prstGeom prst="rect">
            <a:avLst/>
          </a:prstGeom>
        </p:spPr>
        <p:txBody>
          <a:bodyPr/>
          <a:lstStyle/>
          <a:p>
            <a:r>
              <a:rPr lang="de-DE" sz="1400" dirty="0" smtClean="0">
                <a:solidFill>
                  <a:schemeClr val="bg1"/>
                </a:solidFill>
              </a:rPr>
              <a:t>www.ecovis.com</a:t>
            </a:r>
            <a:endParaRPr lang="de-DE" sz="1400" dirty="0">
              <a:solidFill>
                <a:schemeClr val="bg1"/>
              </a:solidFill>
            </a:endParaRPr>
          </a:p>
        </p:txBody>
      </p:sp>
      <p:sp>
        <p:nvSpPr>
          <p:cNvPr id="12" name="Rectangle 11"/>
          <p:cNvSpPr/>
          <p:nvPr/>
        </p:nvSpPr>
        <p:spPr>
          <a:xfrm>
            <a:off x="251520" y="980728"/>
            <a:ext cx="8629244" cy="5400600"/>
          </a:xfrm>
          <a:prstGeom prst="rect">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228599" y="116632"/>
            <a:ext cx="8710389" cy="723275"/>
          </a:xfrm>
          <a:prstGeom prst="rect">
            <a:avLst/>
          </a:prstGeom>
          <a:noFill/>
        </p:spPr>
        <p:txBody>
          <a:bodyPr wrap="square" rtlCol="0">
            <a:spAutoFit/>
          </a:bodyPr>
          <a:lstStyle/>
          <a:p>
            <a:pPr algn="ctr"/>
            <a:endParaRPr lang="en-GB" sz="1500" b="1" dirty="0">
              <a:solidFill>
                <a:srgbClr val="A40C17"/>
              </a:solidFill>
              <a:latin typeface="Century Gothic" pitchFamily="34" charset="0"/>
              <a:cs typeface="Arial" pitchFamily="34" charset="0"/>
            </a:endParaRPr>
          </a:p>
          <a:p>
            <a:pPr algn="ctr"/>
            <a:r>
              <a:rPr lang="en-GB" sz="2600" b="1" dirty="0" smtClean="0">
                <a:solidFill>
                  <a:srgbClr val="CD1432"/>
                </a:solidFill>
                <a:latin typeface="Century Gothic" pitchFamily="34" charset="0"/>
                <a:cs typeface="Arial" pitchFamily="34" charset="0"/>
              </a:rPr>
              <a:t>YOUR ECOVIS TEAM</a:t>
            </a:r>
            <a:endParaRPr lang="en-GB" sz="2600" b="1" dirty="0">
              <a:solidFill>
                <a:srgbClr val="CD1432"/>
              </a:solidFill>
              <a:latin typeface="Century Gothic" pitchFamily="34" charset="0"/>
              <a:cs typeface="Arial"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7209" y="188640"/>
            <a:ext cx="1747639" cy="618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282880" y="6525344"/>
            <a:ext cx="609600" cy="307777"/>
          </a:xfrm>
          <a:prstGeom prst="rect">
            <a:avLst/>
          </a:prstGeom>
          <a:noFill/>
        </p:spPr>
        <p:txBody>
          <a:bodyPr wrap="square" rtlCol="0">
            <a:spAutoFit/>
          </a:bodyPr>
          <a:lstStyle/>
          <a:p>
            <a:fld id="{66106D8F-B781-4FB3-B8C9-46DBFC37DA10}" type="slidenum">
              <a:rPr lang="en-GB" sz="1400" smtClean="0">
                <a:solidFill>
                  <a:schemeClr val="bg1"/>
                </a:solidFill>
              </a:rPr>
              <a:pPr/>
              <a:t>1</a:t>
            </a:fld>
            <a:endParaRPr lang="en-GB" sz="1400" dirty="0">
              <a:solidFill>
                <a:schemeClr val="bg1"/>
              </a:solidFill>
            </a:endParaRPr>
          </a:p>
        </p:txBody>
      </p:sp>
      <p:sp>
        <p:nvSpPr>
          <p:cNvPr id="39" name="TextBox 38"/>
          <p:cNvSpPr txBox="1"/>
          <p:nvPr/>
        </p:nvSpPr>
        <p:spPr>
          <a:xfrm>
            <a:off x="2123728" y="1916832"/>
            <a:ext cx="6552728" cy="4662815"/>
          </a:xfrm>
          <a:prstGeom prst="rect">
            <a:avLst/>
          </a:prstGeom>
          <a:noFill/>
        </p:spPr>
        <p:txBody>
          <a:bodyPr wrap="square" rtlCol="0">
            <a:spAutoFit/>
          </a:bodyPr>
          <a:lstStyle/>
          <a:p>
            <a:pPr algn="just">
              <a:spcBef>
                <a:spcPct val="0"/>
              </a:spcBef>
            </a:pPr>
            <a:r>
              <a:rPr lang="en-GB" sz="1100" b="1" dirty="0" smtClean="0">
                <a:solidFill>
                  <a:srgbClr val="A40C17"/>
                </a:solidFill>
                <a:latin typeface="Century Gothic" pitchFamily="34" charset="0"/>
                <a:cs typeface="Arial" pitchFamily="34" charset="0"/>
              </a:rPr>
              <a:t>Arturo Quibrera Saldaña – Mexico: TP and BPO Partner  </a:t>
            </a:r>
          </a:p>
          <a:p>
            <a:pPr algn="just">
              <a:spcBef>
                <a:spcPct val="0"/>
              </a:spcBef>
            </a:pPr>
            <a:endParaRPr lang="en-GB" sz="1100" dirty="0" smtClean="0">
              <a:latin typeface="Century Gothic" pitchFamily="34" charset="0"/>
            </a:endParaRPr>
          </a:p>
          <a:p>
            <a:r>
              <a:rPr lang="en-GB" sz="1100" dirty="0" smtClean="0">
                <a:latin typeface="Century Gothic" pitchFamily="34" charset="0"/>
              </a:rPr>
              <a:t>Arturo </a:t>
            </a:r>
            <a:r>
              <a:rPr lang="en-GB" sz="1100" dirty="0">
                <a:latin typeface="Century Gothic" panose="020B0502020202020204" pitchFamily="34" charset="0"/>
              </a:rPr>
              <a:t>has over </a:t>
            </a:r>
            <a:r>
              <a:rPr lang="en-GB" sz="1100" dirty="0" smtClean="0">
                <a:latin typeface="Century Gothic" panose="020B0502020202020204" pitchFamily="34" charset="0"/>
              </a:rPr>
              <a:t>25 years </a:t>
            </a:r>
            <a:r>
              <a:rPr lang="en-GB" sz="1100" dirty="0">
                <a:latin typeface="Century Gothic" panose="020B0502020202020204" pitchFamily="34" charset="0"/>
              </a:rPr>
              <a:t>of relevant experience. He worked </a:t>
            </a:r>
            <a:r>
              <a:rPr lang="en-GB" sz="1100" dirty="0" smtClean="0">
                <a:latin typeface="Century Gothic" panose="020B0502020202020204" pitchFamily="34" charset="0"/>
              </a:rPr>
              <a:t>initially for  Ruiz Urquiza y Cia. S.C. (Arthur </a:t>
            </a:r>
            <a:r>
              <a:rPr lang="en-GB" sz="1100" dirty="0">
                <a:latin typeface="Century Gothic" panose="020B0502020202020204" pitchFamily="34" charset="0"/>
              </a:rPr>
              <a:t>Andersen </a:t>
            </a:r>
            <a:r>
              <a:rPr lang="en-GB" sz="1100" dirty="0" smtClean="0">
                <a:latin typeface="Century Gothic" panose="020B0502020202020204" pitchFamily="34" charset="0"/>
              </a:rPr>
              <a:t>Mexico) </a:t>
            </a:r>
            <a:r>
              <a:rPr lang="en-GB" sz="1100" dirty="0">
                <a:latin typeface="Century Gothic" panose="020B0502020202020204" pitchFamily="34" charset="0"/>
              </a:rPr>
              <a:t>and Coca Cola Export Corporation in the tax and financial departments respectively. From </a:t>
            </a:r>
            <a:r>
              <a:rPr lang="en-GB" sz="1100" dirty="0" smtClean="0">
                <a:latin typeface="Century Gothic" panose="020B0502020202020204" pitchFamily="34" charset="0"/>
              </a:rPr>
              <a:t> 1993 to date is a TP and BPO Partner of ECOVIS Mexico.  His specialities include transfer pricing documentation preparation and tax consultancy, settling of APA´S, tax and financial auditing, tax compliance and financial information preparation.</a:t>
            </a:r>
          </a:p>
          <a:p>
            <a:r>
              <a:rPr lang="en-GB" sz="1100" dirty="0" smtClean="0">
                <a:latin typeface="Century Gothic" panose="020B0502020202020204" pitchFamily="34" charset="0"/>
              </a:rPr>
              <a:t> </a:t>
            </a:r>
            <a:endParaRPr lang="en-US" sz="1100" dirty="0" smtClean="0">
              <a:latin typeface="Century Gothic" panose="020B0502020202020204" pitchFamily="34" charset="0"/>
            </a:endParaRPr>
          </a:p>
          <a:p>
            <a:r>
              <a:rPr lang="en-US" sz="1100" dirty="0" smtClean="0">
                <a:latin typeface="Century Gothic" panose="020B0502020202020204" pitchFamily="34" charset="0"/>
              </a:rPr>
              <a:t>He is Certified </a:t>
            </a:r>
            <a:r>
              <a:rPr lang="en-US" sz="1100" dirty="0">
                <a:latin typeface="Century Gothic" panose="020B0502020202020204" pitchFamily="34" charset="0"/>
              </a:rPr>
              <a:t>Public Accountant, graduated from the Universidad Nacional Autónoma de México</a:t>
            </a:r>
            <a:r>
              <a:rPr lang="en-US" sz="1100" dirty="0" smtClean="0">
                <a:latin typeface="Century Gothic" panose="020B0502020202020204" pitchFamily="34" charset="0"/>
              </a:rPr>
              <a:t>. Holds </a:t>
            </a:r>
            <a:r>
              <a:rPr lang="en-US" sz="1100" dirty="0">
                <a:latin typeface="Century Gothic" panose="020B0502020202020204" pitchFamily="34" charset="0"/>
              </a:rPr>
              <a:t>a Master's in Taxation, and has also studied finance, intellectual property, international taxation and transfer pricing at IEE, Harvard ITP, the Instituto Tecnológico Autónomo de México and with the Mexican Association of Certified Public Accountants.</a:t>
            </a:r>
          </a:p>
          <a:p>
            <a:r>
              <a:rPr lang="en-US" sz="1100" dirty="0">
                <a:latin typeface="Century Gothic" panose="020B0502020202020204" pitchFamily="34" charset="0"/>
              </a:rPr>
              <a:t> </a:t>
            </a:r>
          </a:p>
          <a:p>
            <a:r>
              <a:rPr lang="en-US" sz="1100" dirty="0">
                <a:latin typeface="Century Gothic" panose="020B0502020202020204" pitchFamily="34" charset="0"/>
              </a:rPr>
              <a:t>Member of the Mexican Association of Certified Public Accountants and the International Fiscal Association (</a:t>
            </a:r>
            <a:r>
              <a:rPr lang="en-US" sz="1100" dirty="0" smtClean="0">
                <a:latin typeface="Century Gothic" panose="020B0502020202020204" pitchFamily="34" charset="0"/>
              </a:rPr>
              <a:t>IFA). He is also a Certified Tax Accountant by The Mexican Tax Authorities and is Certified as Tax Specialist by the Mexican College of Certified Public Accountants. </a:t>
            </a:r>
            <a:endParaRPr lang="en-US" sz="1100" dirty="0">
              <a:latin typeface="Century Gothic" panose="020B0502020202020204" pitchFamily="34" charset="0"/>
            </a:endParaRPr>
          </a:p>
          <a:p>
            <a:r>
              <a:rPr lang="en-US" sz="1100" dirty="0">
                <a:latin typeface="Century Gothic" panose="020B0502020202020204" pitchFamily="34" charset="0"/>
              </a:rPr>
              <a:t> </a:t>
            </a:r>
          </a:p>
          <a:p>
            <a:r>
              <a:rPr lang="en-US" sz="1100" dirty="0">
                <a:latin typeface="Century Gothic" panose="020B0502020202020204" pitchFamily="34" charset="0"/>
              </a:rPr>
              <a:t>Languages: Spanish and English.</a:t>
            </a:r>
          </a:p>
          <a:p>
            <a:pPr fontAlgn="base"/>
            <a:endParaRPr lang="es-MX" sz="1100" dirty="0" smtClean="0">
              <a:latin typeface="Century Gothic" panose="020B0502020202020204" pitchFamily="34" charset="0"/>
            </a:endParaRPr>
          </a:p>
          <a:p>
            <a:r>
              <a:rPr lang="en-GB" sz="1100" dirty="0">
                <a:latin typeface="Century Gothic" panose="020B0502020202020204" pitchFamily="34" charset="0"/>
              </a:rPr>
              <a:t>Telephone: +(52) </a:t>
            </a:r>
            <a:r>
              <a:rPr lang="en-GB" sz="1100" dirty="0" smtClean="0">
                <a:latin typeface="Century Gothic" panose="020B0502020202020204" pitchFamily="34" charset="0"/>
              </a:rPr>
              <a:t>5525910875 ext. 203</a:t>
            </a:r>
          </a:p>
          <a:p>
            <a:endParaRPr lang="es-MX" sz="1100" dirty="0">
              <a:latin typeface="Century Gothic" panose="020B0502020202020204" pitchFamily="34" charset="0"/>
            </a:endParaRPr>
          </a:p>
          <a:p>
            <a:pPr algn="just">
              <a:spcBef>
                <a:spcPct val="0"/>
              </a:spcBef>
            </a:pPr>
            <a:r>
              <a:rPr lang="en-GB" sz="1100" dirty="0">
                <a:latin typeface="Century Gothic" panose="020B0502020202020204" pitchFamily="34" charset="0"/>
              </a:rPr>
              <a:t>E-mail: </a:t>
            </a:r>
            <a:r>
              <a:rPr lang="en-GB" sz="1100" dirty="0" smtClean="0">
                <a:solidFill>
                  <a:srgbClr val="CD1432"/>
                </a:solidFill>
                <a:latin typeface="Century Gothic" pitchFamily="34" charset="0"/>
              </a:rPr>
              <a:t>arturo.quibrera@ecovis.mx</a:t>
            </a:r>
          </a:p>
          <a:p>
            <a:pPr algn="just">
              <a:spcBef>
                <a:spcPct val="0"/>
              </a:spcBef>
            </a:pPr>
            <a:r>
              <a:rPr lang="es-MX" sz="1100" dirty="0">
                <a:solidFill>
                  <a:srgbClr val="CD1432"/>
                </a:solidFill>
                <a:latin typeface="Century Gothic" pitchFamily="34" charset="0"/>
                <a:hlinkClick r:id="rId4"/>
              </a:rPr>
              <a:t>www.ecovis.com/mexico</a:t>
            </a:r>
            <a:endParaRPr lang="es-MX" sz="1100" dirty="0">
              <a:solidFill>
                <a:srgbClr val="CD1432"/>
              </a:solidFill>
              <a:latin typeface="Century Gothic" pitchFamily="34" charset="0"/>
            </a:endParaRPr>
          </a:p>
          <a:p>
            <a:pPr algn="just">
              <a:spcBef>
                <a:spcPct val="0"/>
              </a:spcBef>
            </a:pPr>
            <a:endParaRPr lang="es-MX" sz="1100" dirty="0">
              <a:solidFill>
                <a:srgbClr val="CD1432"/>
              </a:solidFill>
              <a:latin typeface="Century Gothic" pitchFamily="34" charset="0"/>
            </a:endParaRPr>
          </a:p>
          <a:p>
            <a:pPr fontAlgn="base"/>
            <a:endParaRPr lang="es-MX" sz="1100" dirty="0" smtClean="0">
              <a:latin typeface="Century Gothic" panose="020B0502020202020204" pitchFamily="34" charset="0"/>
            </a:endParaRPr>
          </a:p>
          <a:p>
            <a:pPr fontAlgn="base"/>
            <a:endParaRPr lang="es-MX" sz="1100" dirty="0">
              <a:latin typeface="Century Gothic" panose="020B0502020202020204" pitchFamily="34" charset="0"/>
            </a:endParaRPr>
          </a:p>
          <a:p>
            <a:pPr algn="just">
              <a:spcBef>
                <a:spcPct val="0"/>
              </a:spcBef>
            </a:pPr>
            <a:endParaRPr lang="en-GB" sz="1100" dirty="0">
              <a:latin typeface="Century Gothic" pitchFamily="34" charset="0"/>
            </a:endParaRPr>
          </a:p>
        </p:txBody>
      </p:sp>
      <p:pic>
        <p:nvPicPr>
          <p:cNvPr id="1026" name="0 Imag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040" y="4293096"/>
            <a:ext cx="1532435" cy="102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_JBM21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039" y="2170894"/>
            <a:ext cx="1532435" cy="1918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35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AutoShape 4"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2" name="Group 2"/>
          <p:cNvGrpSpPr>
            <a:grpSpLocks/>
          </p:cNvGrpSpPr>
          <p:nvPr/>
        </p:nvGrpSpPr>
        <p:grpSpPr bwMode="auto">
          <a:xfrm>
            <a:off x="-108520" y="6525344"/>
            <a:ext cx="9361040" cy="360362"/>
            <a:chOff x="-113" y="11452"/>
            <a:chExt cx="11339" cy="567"/>
          </a:xfrm>
        </p:grpSpPr>
        <p:sp>
          <p:nvSpPr>
            <p:cNvPr id="3" name="Freeform 3"/>
            <p:cNvSpPr>
              <a:spLocks/>
            </p:cNvSpPr>
            <p:nvPr/>
          </p:nvSpPr>
          <p:spPr bwMode="auto">
            <a:xfrm>
              <a:off x="-113" y="11452"/>
              <a:ext cx="11339" cy="567"/>
            </a:xfrm>
            <a:custGeom>
              <a:avLst/>
              <a:gdLst>
                <a:gd name="T0" fmla="+- 0 11112 -113"/>
                <a:gd name="T1" fmla="*/ T0 w 11339"/>
                <a:gd name="T2" fmla="+- 0 11452 11452"/>
                <a:gd name="T3" fmla="*/ 11452 h 567"/>
                <a:gd name="T4" fmla="+- 0 0 -113"/>
                <a:gd name="T5" fmla="*/ T4 w 11339"/>
                <a:gd name="T6" fmla="+- 0 11452 11452"/>
                <a:gd name="T7" fmla="*/ 11452 h 567"/>
                <a:gd name="T8" fmla="+- 0 0 -113"/>
                <a:gd name="T9" fmla="*/ T8 w 11339"/>
                <a:gd name="T10" fmla="+- 0 11906 11452"/>
                <a:gd name="T11" fmla="*/ 11906 h 567"/>
                <a:gd name="T12" fmla="+- 0 11112 -113"/>
                <a:gd name="T13" fmla="*/ T12 w 11339"/>
                <a:gd name="T14" fmla="+- 0 11906 11452"/>
                <a:gd name="T15" fmla="*/ 11906 h 567"/>
                <a:gd name="T16" fmla="+- 0 11112 -113"/>
                <a:gd name="T17" fmla="*/ T16 w 11339"/>
                <a:gd name="T18" fmla="+- 0 11452 11452"/>
                <a:gd name="T19" fmla="*/ 11452 h 567"/>
              </a:gdLst>
              <a:ahLst/>
              <a:cxnLst>
                <a:cxn ang="0">
                  <a:pos x="T1" y="T3"/>
                </a:cxn>
                <a:cxn ang="0">
                  <a:pos x="T5" y="T7"/>
                </a:cxn>
                <a:cxn ang="0">
                  <a:pos x="T9" y="T11"/>
                </a:cxn>
                <a:cxn ang="0">
                  <a:pos x="T13" y="T15"/>
                </a:cxn>
                <a:cxn ang="0">
                  <a:pos x="T17" y="T19"/>
                </a:cxn>
              </a:cxnLst>
              <a:rect l="0" t="0" r="r" b="b"/>
              <a:pathLst>
                <a:path w="11339" h="567">
                  <a:moveTo>
                    <a:pt x="11225" y="0"/>
                  </a:moveTo>
                  <a:lnTo>
                    <a:pt x="113" y="0"/>
                  </a:lnTo>
                  <a:lnTo>
                    <a:pt x="113" y="454"/>
                  </a:lnTo>
                  <a:lnTo>
                    <a:pt x="11225" y="454"/>
                  </a:lnTo>
                  <a:lnTo>
                    <a:pt x="11225" y="0"/>
                  </a:lnTo>
                  <a:close/>
                </a:path>
              </a:pathLst>
            </a:custGeom>
            <a:solidFill>
              <a:srgbClr val="D64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GB" dirty="0"/>
            </a:p>
          </p:txBody>
        </p:sp>
      </p:grpSp>
      <p:sp>
        <p:nvSpPr>
          <p:cNvPr id="11" name="Date Placeholder 3"/>
          <p:cNvSpPr>
            <a:spLocks noGrp="1"/>
          </p:cNvSpPr>
          <p:nvPr>
            <p:ph type="dt" sz="half" idx="4294967295"/>
          </p:nvPr>
        </p:nvSpPr>
        <p:spPr>
          <a:xfrm>
            <a:off x="154265" y="6597352"/>
            <a:ext cx="2092500" cy="182000"/>
          </a:xfrm>
          <a:prstGeom prst="rect">
            <a:avLst/>
          </a:prstGeom>
        </p:spPr>
        <p:txBody>
          <a:bodyPr/>
          <a:lstStyle/>
          <a:p>
            <a:r>
              <a:rPr lang="de-DE" sz="1400" dirty="0" smtClean="0">
                <a:solidFill>
                  <a:schemeClr val="bg1"/>
                </a:solidFill>
              </a:rPr>
              <a:t>www.ecovis.com</a:t>
            </a:r>
            <a:endParaRPr lang="de-DE" sz="1400" dirty="0">
              <a:solidFill>
                <a:schemeClr val="bg1"/>
              </a:solidFill>
            </a:endParaRPr>
          </a:p>
        </p:txBody>
      </p:sp>
      <p:sp>
        <p:nvSpPr>
          <p:cNvPr id="12" name="Rectangle 11"/>
          <p:cNvSpPr/>
          <p:nvPr/>
        </p:nvSpPr>
        <p:spPr>
          <a:xfrm>
            <a:off x="251520" y="980728"/>
            <a:ext cx="8629244" cy="5400600"/>
          </a:xfrm>
          <a:prstGeom prst="rect">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228599" y="116632"/>
            <a:ext cx="8710389" cy="723275"/>
          </a:xfrm>
          <a:prstGeom prst="rect">
            <a:avLst/>
          </a:prstGeom>
          <a:noFill/>
        </p:spPr>
        <p:txBody>
          <a:bodyPr wrap="square" rtlCol="0">
            <a:spAutoFit/>
          </a:bodyPr>
          <a:lstStyle/>
          <a:p>
            <a:pPr algn="ctr"/>
            <a:endParaRPr lang="en-GB" sz="1500" b="1" dirty="0">
              <a:solidFill>
                <a:srgbClr val="A40C17"/>
              </a:solidFill>
              <a:latin typeface="Century Gothic" pitchFamily="34" charset="0"/>
              <a:cs typeface="Arial" pitchFamily="34" charset="0"/>
            </a:endParaRPr>
          </a:p>
          <a:p>
            <a:pPr algn="ctr"/>
            <a:r>
              <a:rPr lang="en-GB" sz="2600" b="1" dirty="0" smtClean="0">
                <a:solidFill>
                  <a:srgbClr val="CD1432"/>
                </a:solidFill>
                <a:latin typeface="Century Gothic" pitchFamily="34" charset="0"/>
                <a:cs typeface="Arial" pitchFamily="34" charset="0"/>
              </a:rPr>
              <a:t>YOUR ECOVIS TEAM</a:t>
            </a:r>
            <a:endParaRPr lang="en-GB" sz="2600" b="1" dirty="0">
              <a:solidFill>
                <a:srgbClr val="CD1432"/>
              </a:solidFill>
              <a:latin typeface="Century Gothic" pitchFamily="34" charset="0"/>
              <a:cs typeface="Arial"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7209" y="188640"/>
            <a:ext cx="1747639" cy="618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282880" y="6525344"/>
            <a:ext cx="609600" cy="307777"/>
          </a:xfrm>
          <a:prstGeom prst="rect">
            <a:avLst/>
          </a:prstGeom>
          <a:noFill/>
        </p:spPr>
        <p:txBody>
          <a:bodyPr wrap="square" rtlCol="0">
            <a:spAutoFit/>
          </a:bodyPr>
          <a:lstStyle/>
          <a:p>
            <a:fld id="{66106D8F-B781-4FB3-B8C9-46DBFC37DA10}" type="slidenum">
              <a:rPr lang="en-GB" sz="1400" smtClean="0">
                <a:solidFill>
                  <a:schemeClr val="bg1"/>
                </a:solidFill>
              </a:rPr>
              <a:pPr/>
              <a:t>2</a:t>
            </a:fld>
            <a:endParaRPr lang="en-GB" sz="1400" dirty="0">
              <a:solidFill>
                <a:schemeClr val="bg1"/>
              </a:solidFill>
            </a:endParaRPr>
          </a:p>
        </p:txBody>
      </p:sp>
      <p:sp>
        <p:nvSpPr>
          <p:cNvPr id="39" name="TextBox 38"/>
          <p:cNvSpPr txBox="1"/>
          <p:nvPr/>
        </p:nvSpPr>
        <p:spPr>
          <a:xfrm>
            <a:off x="2110760" y="1518077"/>
            <a:ext cx="6552728" cy="4662815"/>
          </a:xfrm>
          <a:prstGeom prst="rect">
            <a:avLst/>
          </a:prstGeom>
          <a:noFill/>
        </p:spPr>
        <p:txBody>
          <a:bodyPr wrap="square" rtlCol="0">
            <a:spAutoFit/>
          </a:bodyPr>
          <a:lstStyle/>
          <a:p>
            <a:pPr algn="just">
              <a:spcBef>
                <a:spcPct val="0"/>
              </a:spcBef>
            </a:pPr>
            <a:r>
              <a:rPr lang="en-GB" sz="1100" b="1" dirty="0" smtClean="0">
                <a:solidFill>
                  <a:srgbClr val="A40C17"/>
                </a:solidFill>
                <a:latin typeface="Century Gothic" pitchFamily="34" charset="0"/>
                <a:cs typeface="Arial" pitchFamily="34" charset="0"/>
              </a:rPr>
              <a:t>Arturo Quibrera Saldaña – Mexico: </a:t>
            </a:r>
            <a:r>
              <a:rPr lang="en-GB" sz="1100" b="1" dirty="0" smtClean="0">
                <a:solidFill>
                  <a:srgbClr val="A40C17"/>
                </a:solidFill>
                <a:latin typeface="Century Gothic" pitchFamily="34" charset="0"/>
                <a:cs typeface="Arial" pitchFamily="34" charset="0"/>
              </a:rPr>
              <a:t>Socio</a:t>
            </a:r>
            <a:endParaRPr lang="en-GB" sz="1100" b="1" dirty="0" smtClean="0">
              <a:solidFill>
                <a:srgbClr val="A40C17"/>
              </a:solidFill>
              <a:latin typeface="Century Gothic" pitchFamily="34" charset="0"/>
              <a:cs typeface="Arial" pitchFamily="34" charset="0"/>
            </a:endParaRPr>
          </a:p>
          <a:p>
            <a:pPr algn="just">
              <a:spcBef>
                <a:spcPct val="0"/>
              </a:spcBef>
            </a:pPr>
            <a:endParaRPr lang="en-GB" sz="1100" dirty="0" smtClean="0">
              <a:latin typeface="Century Gothic" pitchFamily="34" charset="0"/>
            </a:endParaRPr>
          </a:p>
          <a:p>
            <a:r>
              <a:rPr lang="es-MX" sz="1100" dirty="0" smtClean="0">
                <a:latin typeface="Century Gothic" pitchFamily="34" charset="0"/>
              </a:rPr>
              <a:t>Arturo tiene más de 25 años de experiencia relevante. Trabajó inicialmente para Ruiz Urquiza y </a:t>
            </a:r>
            <a:r>
              <a:rPr lang="es-MX" sz="1100" dirty="0" smtClean="0">
                <a:latin typeface="Century Gothic" pitchFamily="34" charset="0"/>
              </a:rPr>
              <a:t>Cia</a:t>
            </a:r>
            <a:r>
              <a:rPr lang="es-MX" sz="1100" dirty="0" smtClean="0">
                <a:latin typeface="Century Gothic" pitchFamily="34" charset="0"/>
              </a:rPr>
              <a:t>. S.C. (Arthur Andersen Mexico) y en Coca Cola </a:t>
            </a:r>
            <a:r>
              <a:rPr lang="es-MX" sz="1100" dirty="0" smtClean="0">
                <a:latin typeface="Century Gothic" pitchFamily="34" charset="0"/>
              </a:rPr>
              <a:t>Export</a:t>
            </a:r>
            <a:r>
              <a:rPr lang="es-MX" sz="1100" dirty="0" smtClean="0">
                <a:latin typeface="Century Gothic" pitchFamily="34" charset="0"/>
              </a:rPr>
              <a:t> </a:t>
            </a:r>
            <a:r>
              <a:rPr lang="es-MX" sz="1100" dirty="0" smtClean="0">
                <a:latin typeface="Century Gothic" pitchFamily="34" charset="0"/>
              </a:rPr>
              <a:t>Corporation</a:t>
            </a:r>
            <a:r>
              <a:rPr lang="es-MX" sz="1100" dirty="0" smtClean="0">
                <a:latin typeface="Century Gothic" pitchFamily="34" charset="0"/>
              </a:rPr>
              <a:t> en las áreas de impuestos y finanzas respectivamente. Desde 1993 y a la fecha es socio en el área de impuestos y BPO de ECOVIS  México.  Sus especialidades incluyen, elaboración de estudios de precios de transferencia y consultor fiscal, establecimiento de acuerdos anticipados (APA´S), impuestos y auditoría financiera, cumplimiento de obligaciones fiscales y preparación de información financiera.</a:t>
            </a:r>
          </a:p>
          <a:p>
            <a:r>
              <a:rPr lang="es-MX" sz="1100" dirty="0" smtClean="0">
                <a:latin typeface="Century Gothic" pitchFamily="34" charset="0"/>
              </a:rPr>
              <a:t> </a:t>
            </a:r>
          </a:p>
          <a:p>
            <a:r>
              <a:rPr lang="es-MX" sz="1100" dirty="0" smtClean="0">
                <a:latin typeface="Century Gothic" pitchFamily="34" charset="0"/>
              </a:rPr>
              <a:t>Él es Contador Público Certificado, graduado de la Universidad Nacional Autónoma de México. Tiene una maestría en impuestos, y estudios en  finanzas, propiedad intelectual, impuestos internacionales y precios de transferencia en el IEE, Harvard ITP, el Instituto Tecnológico Autónomo de México y en la Asociación Mexicana de Contadores Públicos Certificados.</a:t>
            </a:r>
          </a:p>
          <a:p>
            <a:r>
              <a:rPr lang="es-MX" sz="1100" dirty="0" smtClean="0">
                <a:latin typeface="Century Gothic" pitchFamily="34" charset="0"/>
              </a:rPr>
              <a:t> </a:t>
            </a:r>
          </a:p>
          <a:p>
            <a:r>
              <a:rPr lang="es-MX" sz="1100" dirty="0" smtClean="0">
                <a:latin typeface="Century Gothic" pitchFamily="34" charset="0"/>
              </a:rPr>
              <a:t>Miembro de la Asociación Mexicana de Contadores Públicos Certificados y de International Fiscal </a:t>
            </a:r>
            <a:r>
              <a:rPr lang="es-MX" sz="1100" dirty="0" smtClean="0">
                <a:latin typeface="Century Gothic" pitchFamily="34" charset="0"/>
              </a:rPr>
              <a:t>Association</a:t>
            </a:r>
            <a:r>
              <a:rPr lang="es-MX" sz="1100" dirty="0" smtClean="0">
                <a:latin typeface="Century Gothic" pitchFamily="34" charset="0"/>
              </a:rPr>
              <a:t> (IFA). Es también un contador fiscal certificado por las autoridades fiscales mexicanas (SAT) y está certificado como especialista fiscal por el Colegio Mexicano de Contadores Públicos.</a:t>
            </a:r>
          </a:p>
          <a:p>
            <a:r>
              <a:rPr lang="es-MX" sz="1100" dirty="0" smtClean="0">
                <a:latin typeface="Century Gothic" pitchFamily="34" charset="0"/>
              </a:rPr>
              <a:t>  </a:t>
            </a:r>
          </a:p>
          <a:p>
            <a:r>
              <a:rPr lang="es-MX" sz="1100" dirty="0" smtClean="0">
                <a:latin typeface="Century Gothic" pitchFamily="34" charset="0"/>
              </a:rPr>
              <a:t>Idiomas: Español e Inglés</a:t>
            </a:r>
          </a:p>
          <a:p>
            <a:pPr fontAlgn="base"/>
            <a:endParaRPr lang="es-MX" sz="1100" dirty="0" smtClean="0">
              <a:latin typeface="Century Gothic" pitchFamily="34" charset="0"/>
            </a:endParaRPr>
          </a:p>
          <a:p>
            <a:r>
              <a:rPr lang="es-MX" sz="1100" dirty="0" smtClean="0">
                <a:latin typeface="Century Gothic" pitchFamily="34" charset="0"/>
              </a:rPr>
              <a:t>Teléfono: +(52) 5525910875 ext. 203</a:t>
            </a:r>
          </a:p>
          <a:p>
            <a:endParaRPr lang="es-MX" sz="1100" dirty="0" smtClean="0">
              <a:latin typeface="Century Gothic" pitchFamily="34" charset="0"/>
            </a:endParaRPr>
          </a:p>
          <a:p>
            <a:pPr algn="just">
              <a:spcBef>
                <a:spcPct val="0"/>
              </a:spcBef>
            </a:pPr>
            <a:r>
              <a:rPr lang="es-MX" sz="1100" dirty="0" smtClean="0">
                <a:latin typeface="Century Gothic" pitchFamily="34" charset="0"/>
              </a:rPr>
              <a:t>E-mail: </a:t>
            </a:r>
            <a:r>
              <a:rPr lang="es-MX" sz="1100" dirty="0" smtClean="0">
                <a:solidFill>
                  <a:srgbClr val="CD1432"/>
                </a:solidFill>
                <a:latin typeface="Century Gothic" pitchFamily="34" charset="0"/>
              </a:rPr>
              <a:t>arturo.quibrera@ecovis.mx</a:t>
            </a:r>
          </a:p>
          <a:p>
            <a:pPr algn="just">
              <a:spcBef>
                <a:spcPct val="0"/>
              </a:spcBef>
            </a:pPr>
            <a:r>
              <a:rPr lang="es-MX" sz="1100" dirty="0" smtClean="0">
                <a:solidFill>
                  <a:srgbClr val="CD1432"/>
                </a:solidFill>
                <a:latin typeface="Century Gothic" pitchFamily="34" charset="0"/>
                <a:hlinkClick r:id="rId4"/>
              </a:rPr>
              <a:t>www.ecovis.com/mexico</a:t>
            </a:r>
            <a:endParaRPr lang="es-MX" sz="1100" dirty="0">
              <a:solidFill>
                <a:srgbClr val="CD1432"/>
              </a:solidFill>
              <a:latin typeface="Century Gothic" pitchFamily="34" charset="0"/>
            </a:endParaRPr>
          </a:p>
        </p:txBody>
      </p:sp>
      <p:pic>
        <p:nvPicPr>
          <p:cNvPr id="1026" name="0 Imag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040" y="4293096"/>
            <a:ext cx="1532435" cy="102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_JBM21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039" y="2170894"/>
            <a:ext cx="1532435" cy="1918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018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321</Words>
  <Application>Microsoft Office PowerPoint</Application>
  <PresentationFormat>Presentación en pantalla (4:3)</PresentationFormat>
  <Paragraphs>40</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Office Theme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Smith</dc:creator>
  <cp:lastModifiedBy>Ricardo</cp:lastModifiedBy>
  <cp:revision>133</cp:revision>
  <cp:lastPrinted>2014-12-01T09:04:04Z</cp:lastPrinted>
  <dcterms:created xsi:type="dcterms:W3CDTF">2014-11-29T21:00:32Z</dcterms:created>
  <dcterms:modified xsi:type="dcterms:W3CDTF">2016-08-17T00:50:40Z</dcterms:modified>
</cp:coreProperties>
</file>